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handoutMasterIdLst>
    <p:handoutMasterId r:id="rId43"/>
  </p:handoutMasterIdLst>
  <p:sldIdLst>
    <p:sldId id="288" r:id="rId2"/>
    <p:sldId id="257" r:id="rId3"/>
    <p:sldId id="290" r:id="rId4"/>
    <p:sldId id="291" r:id="rId5"/>
    <p:sldId id="289" r:id="rId6"/>
    <p:sldId id="260" r:id="rId7"/>
    <p:sldId id="303" r:id="rId8"/>
    <p:sldId id="304" r:id="rId9"/>
    <p:sldId id="305" r:id="rId10"/>
    <p:sldId id="306" r:id="rId11"/>
    <p:sldId id="307" r:id="rId12"/>
    <p:sldId id="308" r:id="rId13"/>
    <p:sldId id="309" r:id="rId14"/>
    <p:sldId id="311" r:id="rId15"/>
    <p:sldId id="312" r:id="rId16"/>
    <p:sldId id="313" r:id="rId17"/>
    <p:sldId id="314" r:id="rId18"/>
    <p:sldId id="292" r:id="rId19"/>
    <p:sldId id="293" r:id="rId20"/>
    <p:sldId id="295" r:id="rId21"/>
    <p:sldId id="319" r:id="rId22"/>
    <p:sldId id="296" r:id="rId23"/>
    <p:sldId id="297" r:id="rId24"/>
    <p:sldId id="298" r:id="rId25"/>
    <p:sldId id="299" r:id="rId26"/>
    <p:sldId id="320" r:id="rId27"/>
    <p:sldId id="317" r:id="rId28"/>
    <p:sldId id="300" r:id="rId29"/>
    <p:sldId id="275" r:id="rId30"/>
    <p:sldId id="276" r:id="rId31"/>
    <p:sldId id="277" r:id="rId32"/>
    <p:sldId id="278" r:id="rId33"/>
    <p:sldId id="279" r:id="rId34"/>
    <p:sldId id="325" r:id="rId35"/>
    <p:sldId id="326" r:id="rId36"/>
    <p:sldId id="327" r:id="rId37"/>
    <p:sldId id="328" r:id="rId38"/>
    <p:sldId id="329" r:id="rId39"/>
    <p:sldId id="318" r:id="rId40"/>
    <p:sldId id="280" r:id="rId41"/>
  </p:sldIdLst>
  <p:sldSz cx="9144000" cy="5943600"/>
  <p:notesSz cx="6997700" cy="9271000"/>
  <p:custShowLst>
    <p:custShow name="Custom Show 1" id="0">
      <p:sldLst>
        <p:sld r:id="rId13"/>
      </p:sldLst>
    </p:custShow>
  </p:custShowLst>
  <p:defaultTextStyle>
    <a:defPPr>
      <a:defRPr lang="en-US"/>
    </a:defPPr>
    <a:lvl1pPr algn="l" rtl="0" fontAlgn="base">
      <a:spcBef>
        <a:spcPct val="0"/>
      </a:spcBef>
      <a:spcAft>
        <a:spcPct val="0"/>
      </a:spcAft>
      <a:defRPr sz="3200" kern="1200">
        <a:solidFill>
          <a:schemeClr val="tx1"/>
        </a:solidFill>
        <a:latin typeface="Comic Sans MS" pitchFamily="66" charset="0"/>
        <a:ea typeface="+mn-ea"/>
        <a:cs typeface="+mn-cs"/>
      </a:defRPr>
    </a:lvl1pPr>
    <a:lvl2pPr marL="457200" algn="l" rtl="0" fontAlgn="base">
      <a:spcBef>
        <a:spcPct val="0"/>
      </a:spcBef>
      <a:spcAft>
        <a:spcPct val="0"/>
      </a:spcAft>
      <a:defRPr sz="3200" kern="1200">
        <a:solidFill>
          <a:schemeClr val="tx1"/>
        </a:solidFill>
        <a:latin typeface="Comic Sans MS" pitchFamily="66" charset="0"/>
        <a:ea typeface="+mn-ea"/>
        <a:cs typeface="+mn-cs"/>
      </a:defRPr>
    </a:lvl2pPr>
    <a:lvl3pPr marL="914400" algn="l" rtl="0" fontAlgn="base">
      <a:spcBef>
        <a:spcPct val="0"/>
      </a:spcBef>
      <a:spcAft>
        <a:spcPct val="0"/>
      </a:spcAft>
      <a:defRPr sz="3200" kern="1200">
        <a:solidFill>
          <a:schemeClr val="tx1"/>
        </a:solidFill>
        <a:latin typeface="Comic Sans MS" pitchFamily="66" charset="0"/>
        <a:ea typeface="+mn-ea"/>
        <a:cs typeface="+mn-cs"/>
      </a:defRPr>
    </a:lvl3pPr>
    <a:lvl4pPr marL="1371600" algn="l" rtl="0" fontAlgn="base">
      <a:spcBef>
        <a:spcPct val="0"/>
      </a:spcBef>
      <a:spcAft>
        <a:spcPct val="0"/>
      </a:spcAft>
      <a:defRPr sz="3200" kern="1200">
        <a:solidFill>
          <a:schemeClr val="tx1"/>
        </a:solidFill>
        <a:latin typeface="Comic Sans MS" pitchFamily="66" charset="0"/>
        <a:ea typeface="+mn-ea"/>
        <a:cs typeface="+mn-cs"/>
      </a:defRPr>
    </a:lvl4pPr>
    <a:lvl5pPr marL="1828800" algn="l" rtl="0" fontAlgn="base">
      <a:spcBef>
        <a:spcPct val="0"/>
      </a:spcBef>
      <a:spcAft>
        <a:spcPct val="0"/>
      </a:spcAft>
      <a:defRPr sz="3200" kern="1200">
        <a:solidFill>
          <a:schemeClr val="tx1"/>
        </a:solidFill>
        <a:latin typeface="Comic Sans MS" pitchFamily="66" charset="0"/>
        <a:ea typeface="+mn-ea"/>
        <a:cs typeface="+mn-cs"/>
      </a:defRPr>
    </a:lvl5pPr>
    <a:lvl6pPr marL="2286000" algn="l" defTabSz="914400" rtl="0" eaLnBrk="1" latinLnBrk="0" hangingPunct="1">
      <a:defRPr sz="3200" kern="1200">
        <a:solidFill>
          <a:schemeClr val="tx1"/>
        </a:solidFill>
        <a:latin typeface="Comic Sans MS" pitchFamily="66" charset="0"/>
        <a:ea typeface="+mn-ea"/>
        <a:cs typeface="+mn-cs"/>
      </a:defRPr>
    </a:lvl6pPr>
    <a:lvl7pPr marL="2743200" algn="l" defTabSz="914400" rtl="0" eaLnBrk="1" latinLnBrk="0" hangingPunct="1">
      <a:defRPr sz="3200" kern="1200">
        <a:solidFill>
          <a:schemeClr val="tx1"/>
        </a:solidFill>
        <a:latin typeface="Comic Sans MS" pitchFamily="66" charset="0"/>
        <a:ea typeface="+mn-ea"/>
        <a:cs typeface="+mn-cs"/>
      </a:defRPr>
    </a:lvl7pPr>
    <a:lvl8pPr marL="3200400" algn="l" defTabSz="914400" rtl="0" eaLnBrk="1" latinLnBrk="0" hangingPunct="1">
      <a:defRPr sz="3200" kern="1200">
        <a:solidFill>
          <a:schemeClr val="tx1"/>
        </a:solidFill>
        <a:latin typeface="Comic Sans MS" pitchFamily="66" charset="0"/>
        <a:ea typeface="+mn-ea"/>
        <a:cs typeface="+mn-cs"/>
      </a:defRPr>
    </a:lvl8pPr>
    <a:lvl9pPr marL="3657600" algn="l" defTabSz="914400" rtl="0" eaLnBrk="1" latinLnBrk="0" hangingPunct="1">
      <a:defRPr sz="3200"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A912"/>
    <a:srgbClr val="F0BE40"/>
    <a:srgbClr val="F5EC3B"/>
    <a:srgbClr val="F4943C"/>
    <a:srgbClr val="EBAC0D"/>
    <a:srgbClr val="FF0000"/>
    <a:srgbClr val="00CC00"/>
    <a:srgbClr val="2D09B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0" autoAdjust="0"/>
    <p:restoredTop sz="94692" autoAdjust="0"/>
  </p:normalViewPr>
  <p:slideViewPr>
    <p:cSldViewPr>
      <p:cViewPr>
        <p:scale>
          <a:sx n="100" d="100"/>
          <a:sy n="100" d="100"/>
        </p:scale>
        <p:origin x="-300" y="-462"/>
      </p:cViewPr>
      <p:guideLst>
        <p:guide orient="horz" pos="1872"/>
        <p:guide pos="2880"/>
      </p:guideLst>
    </p:cSldViewPr>
  </p:slideViewPr>
  <p:outlineViewPr>
    <p:cViewPr>
      <p:scale>
        <a:sx n="25" d="100"/>
        <a:sy n="25"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4032"/>
    </p:cViewPr>
  </p:sorterViewPr>
  <p:notesViewPr>
    <p:cSldViewPr>
      <p:cViewPr varScale="1">
        <p:scale>
          <a:sx n="43" d="100"/>
          <a:sy n="43" d="100"/>
        </p:scale>
        <p:origin x="-1476" y="-96"/>
      </p:cViewPr>
      <p:guideLst>
        <p:guide orient="horz" pos="2920"/>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3032337"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30723" name="Rectangle 3"/>
          <p:cNvSpPr>
            <a:spLocks noGrp="1" noChangeArrowheads="1"/>
          </p:cNvSpPr>
          <p:nvPr>
            <p:ph type="dt" sz="quarter" idx="1"/>
          </p:nvPr>
        </p:nvSpPr>
        <p:spPr bwMode="auto">
          <a:xfrm>
            <a:off x="3965363" y="0"/>
            <a:ext cx="3032337"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30724" name="Rectangle 4"/>
          <p:cNvSpPr>
            <a:spLocks noGrp="1" noChangeArrowheads="1"/>
          </p:cNvSpPr>
          <p:nvPr>
            <p:ph type="ftr" sz="quarter" idx="2"/>
          </p:nvPr>
        </p:nvSpPr>
        <p:spPr bwMode="auto">
          <a:xfrm>
            <a:off x="0" y="8807450"/>
            <a:ext cx="3032337"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30725" name="Rectangle 5"/>
          <p:cNvSpPr>
            <a:spLocks noGrp="1" noChangeArrowheads="1"/>
          </p:cNvSpPr>
          <p:nvPr>
            <p:ph type="sldNum" sz="quarter" idx="3"/>
          </p:nvPr>
        </p:nvSpPr>
        <p:spPr bwMode="auto">
          <a:xfrm>
            <a:off x="3965363" y="8807450"/>
            <a:ext cx="3032337"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lgn="r">
              <a:defRPr sz="1200">
                <a:latin typeface="Times New Roman" pitchFamily="18" charset="0"/>
              </a:defRPr>
            </a:lvl1pPr>
          </a:lstStyle>
          <a:p>
            <a:pPr>
              <a:defRPr/>
            </a:pPr>
            <a:fld id="{3C6A0017-B31D-4ABC-AE86-FA94AC34056F}"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3032337"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28675" name="Rectangle 3"/>
          <p:cNvSpPr>
            <a:spLocks noGrp="1" noChangeArrowheads="1"/>
          </p:cNvSpPr>
          <p:nvPr>
            <p:ph type="dt" idx="1"/>
          </p:nvPr>
        </p:nvSpPr>
        <p:spPr bwMode="auto">
          <a:xfrm>
            <a:off x="3965363" y="0"/>
            <a:ext cx="3032337"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46084" name="Rectangle 4"/>
          <p:cNvSpPr>
            <a:spLocks noGrp="1" noRot="1" noChangeAspect="1" noChangeArrowheads="1" noTextEdit="1"/>
          </p:cNvSpPr>
          <p:nvPr>
            <p:ph type="sldImg" idx="2"/>
          </p:nvPr>
        </p:nvSpPr>
        <p:spPr bwMode="auto">
          <a:xfrm>
            <a:off x="823913" y="695325"/>
            <a:ext cx="5349875" cy="3476625"/>
          </a:xfrm>
          <a:prstGeom prst="rect">
            <a:avLst/>
          </a:prstGeom>
          <a:noFill/>
          <a:ln w="9525">
            <a:solidFill>
              <a:srgbClr val="000000"/>
            </a:solidFill>
            <a:miter lim="800000"/>
            <a:headEnd/>
            <a:tailEnd/>
          </a:ln>
        </p:spPr>
      </p:sp>
      <p:sp>
        <p:nvSpPr>
          <p:cNvPr id="28677" name="Rectangle 5"/>
          <p:cNvSpPr>
            <a:spLocks noGrp="1" noChangeArrowheads="1"/>
          </p:cNvSpPr>
          <p:nvPr>
            <p:ph type="body" sz="quarter" idx="3"/>
          </p:nvPr>
        </p:nvSpPr>
        <p:spPr bwMode="auto">
          <a:xfrm>
            <a:off x="933027" y="4403725"/>
            <a:ext cx="5131647" cy="41719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8678" name="Rectangle 6"/>
          <p:cNvSpPr>
            <a:spLocks noGrp="1" noChangeArrowheads="1"/>
          </p:cNvSpPr>
          <p:nvPr>
            <p:ph type="ftr" sz="quarter" idx="4"/>
          </p:nvPr>
        </p:nvSpPr>
        <p:spPr bwMode="auto">
          <a:xfrm>
            <a:off x="0" y="8807450"/>
            <a:ext cx="3032337"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28679" name="Rectangle 7"/>
          <p:cNvSpPr>
            <a:spLocks noGrp="1" noChangeArrowheads="1"/>
          </p:cNvSpPr>
          <p:nvPr>
            <p:ph type="sldNum" sz="quarter" idx="5"/>
          </p:nvPr>
        </p:nvSpPr>
        <p:spPr bwMode="auto">
          <a:xfrm>
            <a:off x="3965363" y="8807450"/>
            <a:ext cx="3032337"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lgn="r">
              <a:defRPr sz="1200">
                <a:latin typeface="Times New Roman" pitchFamily="18" charset="0"/>
              </a:defRPr>
            </a:lvl1pPr>
          </a:lstStyle>
          <a:p>
            <a:pPr>
              <a:defRPr/>
            </a:pPr>
            <a:fld id="{F7C5F95C-87FF-402D-9C01-E88116DD54A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2FE2ADD8-D065-4B62-8563-E8C2B5BD93B1}" type="slidenum">
              <a:rPr lang="en-US" smtClean="0"/>
              <a:pPr/>
              <a:t>15</a:t>
            </a:fld>
            <a:endParaRPr lang="en-US" smtClean="0"/>
          </a:p>
        </p:txBody>
      </p:sp>
      <p:sp>
        <p:nvSpPr>
          <p:cNvPr id="47107" name="Rectangle 2"/>
          <p:cNvSpPr>
            <a:spLocks noGrp="1" noRot="1" noChangeAspect="1" noChangeArrowheads="1" noTextEdit="1"/>
          </p:cNvSpPr>
          <p:nvPr>
            <p:ph type="sldImg"/>
          </p:nvPr>
        </p:nvSpPr>
        <p:spPr>
          <a:xfrm>
            <a:off x="823913" y="695325"/>
            <a:ext cx="5349875" cy="3476625"/>
          </a:xfrm>
          <a:ln/>
        </p:spPr>
      </p:sp>
      <p:sp>
        <p:nvSpPr>
          <p:cNvPr id="471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041775"/>
            <a:ext cx="9150351"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grpSp>
        <p:nvGrpSpPr>
          <p:cNvPr id="5" name="Group 15"/>
          <p:cNvGrpSpPr>
            <a:grpSpLocks/>
          </p:cNvGrpSpPr>
          <p:nvPr/>
        </p:nvGrpSpPr>
        <p:grpSpPr bwMode="auto">
          <a:xfrm>
            <a:off x="-3175" y="4292600"/>
            <a:ext cx="9147175" cy="1657350"/>
            <a:chOff x="-3765" y="4832896"/>
            <a:chExt cx="9147765" cy="2032192"/>
          </a:xfrm>
        </p:grpSpPr>
        <p:sp>
          <p:nvSpPr>
            <p:cNvPr id="6" name="Freeform 5"/>
            <p:cNvSpPr>
              <a:spLocks/>
            </p:cNvSpPr>
            <p:nvPr/>
          </p:nvSpPr>
          <p:spPr bwMode="auto">
            <a:xfrm>
              <a:off x="1687032" y="4832896"/>
              <a:ext cx="7456968" cy="519728"/>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Freeform 6"/>
            <p:cNvSpPr>
              <a:spLocks/>
            </p:cNvSpPr>
            <p:nvPr/>
          </p:nvSpPr>
          <p:spPr bwMode="auto">
            <a:xfrm>
              <a:off x="35926" y="5134611"/>
              <a:ext cx="9108074" cy="83896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518921"/>
            <a:ext cx="7772400" cy="1585793"/>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130062"/>
            <a:ext cx="7772400" cy="1039743"/>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18E0E7E9-482B-4933-B15C-EE75FFE9A365}" type="slidenum">
              <a:rPr lang="en-US"/>
              <a:pPr>
                <a:defRPr/>
              </a:pPr>
              <a:t>‹#›</a:t>
            </a:fld>
            <a:endParaRPr lang="en-US"/>
          </a:p>
        </p:txBody>
      </p:sp>
    </p:spTree>
  </p:cSld>
  <p:clrMapOvr>
    <a:masterClrMapping/>
  </p:clrMapOvr>
  <p:transition spd="slow">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83819"/>
            <a:ext cx="8229600" cy="3801262"/>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41289DB-A900-4EC4-B0E3-86975B704BDB}" type="slidenum">
              <a:rPr lang="en-US"/>
              <a:pPr>
                <a:defRPr/>
              </a:pPr>
              <a:t>‹#›</a:t>
            </a:fld>
            <a:endParaRPr lang="en-US"/>
          </a:p>
        </p:txBody>
      </p:sp>
    </p:spTree>
  </p:cSld>
  <p:clrMapOvr>
    <a:masterClrMapping/>
  </p:clrMapOvr>
  <p:transition spd="slow">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2" y="238022"/>
            <a:ext cx="1777471" cy="4847060"/>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38022"/>
            <a:ext cx="6324600" cy="4847059"/>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6911ABD-EDBA-4661-96EE-9E894FF3070D}" type="slidenum">
              <a:rPr lang="en-US"/>
              <a:pPr>
                <a:defRPr/>
              </a:pPr>
              <a:t>‹#›</a:t>
            </a:fld>
            <a:endParaRPr lang="en-US"/>
          </a:p>
        </p:txBody>
      </p:sp>
    </p:spTree>
  </p:cSld>
  <p:clrMapOvr>
    <a:masterClrMapping/>
  </p:clrMapOvr>
  <p:transition spd="slow">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82E15780-EF3A-44A4-A28C-34E6B4414041}" type="slidenum">
              <a:rPr lang="en-US"/>
              <a:pPr>
                <a:defRPr/>
              </a:pPr>
              <a:t>‹#›</a:t>
            </a:fld>
            <a:endParaRPr lang="en-US"/>
          </a:p>
        </p:txBody>
      </p:sp>
    </p:spTree>
  </p:cSld>
  <p:clrMapOvr>
    <a:masterClrMapping/>
  </p:clrMapOvr>
  <p:transition spd="slow">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4" y="2605088"/>
            <a:ext cx="182562" cy="198437"/>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5" name="Chevron 4"/>
          <p:cNvSpPr/>
          <p:nvPr/>
        </p:nvSpPr>
        <p:spPr>
          <a:xfrm>
            <a:off x="3449637" y="2605088"/>
            <a:ext cx="184151" cy="198437"/>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2" name="Title 1"/>
          <p:cNvSpPr>
            <a:spLocks noGrp="1"/>
          </p:cNvSpPr>
          <p:nvPr>
            <p:ph type="title"/>
          </p:nvPr>
        </p:nvSpPr>
        <p:spPr>
          <a:xfrm>
            <a:off x="722375" y="918417"/>
            <a:ext cx="7772400" cy="158496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2" y="2540819"/>
            <a:ext cx="4572000" cy="1260903"/>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D7AF892C-E599-45A3-A496-F87C6E9C7240}"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283820"/>
            <a:ext cx="4038600" cy="3922501"/>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83820"/>
            <a:ext cx="4038600" cy="3922501"/>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0805E08B-5F43-4E4E-B56A-6E7697C4726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36643"/>
            <a:ext cx="8229600" cy="9906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4688840"/>
            <a:ext cx="4040188" cy="6604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8" y="4688840"/>
            <a:ext cx="4041775" cy="6604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251724"/>
            <a:ext cx="4040188" cy="3416195"/>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6" y="1251724"/>
            <a:ext cx="4041775" cy="3416195"/>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484484A2-B207-4744-97EE-BDF244093490}"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transition spd="slow">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CD055EB1-0E05-4C84-AAE3-4D6DD799EFD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D81EA0B1-C4A6-4CE7-A9B9-9BDBA77572EF}" type="slidenum">
              <a:rPr lang="en-US"/>
              <a:pPr>
                <a:defRPr/>
              </a:pPr>
              <a:t>‹#›</a:t>
            </a:fld>
            <a:endParaRPr lang="en-US"/>
          </a:p>
        </p:txBody>
      </p:sp>
    </p:spTree>
  </p:cSld>
  <p:clrMapOvr>
    <a:masterClrMapping/>
  </p:clrMapOvr>
  <p:transition spd="slow">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226560"/>
            <a:ext cx="7481775" cy="39624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2" y="4641088"/>
            <a:ext cx="3974592" cy="79248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2" y="237744"/>
            <a:ext cx="7479792" cy="39624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3D91DD90-137A-48F2-985B-DE17EB30115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transition spd="slow">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4" y="5153026"/>
            <a:ext cx="4940300" cy="796925"/>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6" name="Freeform 5"/>
          <p:cNvSpPr>
            <a:spLocks/>
          </p:cNvSpPr>
          <p:nvPr/>
        </p:nvSpPr>
        <p:spPr bwMode="auto">
          <a:xfrm>
            <a:off x="485776" y="5146676"/>
            <a:ext cx="3690938" cy="809625"/>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Right Triangle 6"/>
          <p:cNvSpPr>
            <a:spLocks/>
          </p:cNvSpPr>
          <p:nvPr/>
        </p:nvSpPr>
        <p:spPr bwMode="auto">
          <a:xfrm>
            <a:off x="-6042" y="5019087"/>
            <a:ext cx="3402314" cy="936752"/>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8" name="Straight Connector 7"/>
          <p:cNvCxnSpPr/>
          <p:nvPr/>
        </p:nvCxnSpPr>
        <p:spPr>
          <a:xfrm>
            <a:off x="-9235" y="5016042"/>
            <a:ext cx="3405509" cy="939799"/>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322763"/>
            <a:ext cx="182563" cy="198437"/>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10" name="Chevron 9"/>
          <p:cNvSpPr/>
          <p:nvPr/>
        </p:nvSpPr>
        <p:spPr>
          <a:xfrm>
            <a:off x="8477251" y="4322763"/>
            <a:ext cx="182563" cy="198437"/>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4" name="Text Placeholder 3"/>
          <p:cNvSpPr>
            <a:spLocks noGrp="1"/>
          </p:cNvSpPr>
          <p:nvPr>
            <p:ph type="body" sz="half" idx="2"/>
          </p:nvPr>
        </p:nvSpPr>
        <p:spPr>
          <a:xfrm>
            <a:off x="1141232" y="4717617"/>
            <a:ext cx="7162800" cy="561801"/>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64639"/>
            <a:ext cx="8686800" cy="3803904"/>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2" y="4216441"/>
            <a:ext cx="8075432" cy="487649"/>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0736463E-8E5B-4699-9409-C82D05189EE6}"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4" y="5153026"/>
            <a:ext cx="4940300" cy="796925"/>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Freeform 11"/>
          <p:cNvSpPr>
            <a:spLocks/>
          </p:cNvSpPr>
          <p:nvPr/>
        </p:nvSpPr>
        <p:spPr bwMode="auto">
          <a:xfrm>
            <a:off x="485776" y="5146676"/>
            <a:ext cx="3690938" cy="809625"/>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Right Triangle 13"/>
          <p:cNvSpPr>
            <a:spLocks/>
          </p:cNvSpPr>
          <p:nvPr/>
        </p:nvSpPr>
        <p:spPr bwMode="auto">
          <a:xfrm>
            <a:off x="-6042" y="5019087"/>
            <a:ext cx="3402314" cy="936752"/>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5" name="Straight Connector 14"/>
          <p:cNvCxnSpPr/>
          <p:nvPr/>
        </p:nvCxnSpPr>
        <p:spPr>
          <a:xfrm>
            <a:off x="-9235" y="5016042"/>
            <a:ext cx="3405509" cy="939799"/>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38125"/>
            <a:ext cx="8229600" cy="9906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284288"/>
            <a:ext cx="8229600" cy="3922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5553075"/>
            <a:ext cx="1919288" cy="31750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p>
        </p:txBody>
      </p:sp>
      <p:sp>
        <p:nvSpPr>
          <p:cNvPr id="22" name="Footer Placeholder 21"/>
          <p:cNvSpPr>
            <a:spLocks noGrp="1"/>
          </p:cNvSpPr>
          <p:nvPr>
            <p:ph type="ftr" sz="quarter" idx="3"/>
          </p:nvPr>
        </p:nvSpPr>
        <p:spPr>
          <a:xfrm>
            <a:off x="4379914" y="5553075"/>
            <a:ext cx="2351088" cy="317500"/>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lide Number Placeholder 17"/>
          <p:cNvSpPr>
            <a:spLocks noGrp="1"/>
          </p:cNvSpPr>
          <p:nvPr>
            <p:ph type="sldNum" sz="quarter" idx="4"/>
          </p:nvPr>
        </p:nvSpPr>
        <p:spPr>
          <a:xfrm>
            <a:off x="8647113" y="5553075"/>
            <a:ext cx="366712" cy="317500"/>
          </a:xfrm>
          <a:prstGeom prst="rect">
            <a:avLst/>
          </a:prstGeom>
        </p:spPr>
        <p:txBody>
          <a:bodyPr vert="horz" anchor="b"/>
          <a:lstStyle>
            <a:lvl1pPr algn="r" eaLnBrk="1" latinLnBrk="0" hangingPunct="1">
              <a:defRPr kumimoji="0" sz="1000" b="0">
                <a:solidFill>
                  <a:schemeClr val="tx1"/>
                </a:solidFill>
              </a:defRPr>
            </a:lvl1pPr>
            <a:extLst/>
          </a:lstStyle>
          <a:p>
            <a:pPr>
              <a:defRPr/>
            </a:pPr>
            <a:fld id="{32ADBF20-9943-4C02-AD1E-1D83D0F3CF9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19" r:id="rId1"/>
    <p:sldLayoutId id="2147483715" r:id="rId2"/>
    <p:sldLayoutId id="2147483720" r:id="rId3"/>
    <p:sldLayoutId id="2147483721" r:id="rId4"/>
    <p:sldLayoutId id="2147483722" r:id="rId5"/>
    <p:sldLayoutId id="2147483723" r:id="rId6"/>
    <p:sldLayoutId id="2147483716" r:id="rId7"/>
    <p:sldLayoutId id="2147483724" r:id="rId8"/>
    <p:sldLayoutId id="2147483725" r:id="rId9"/>
    <p:sldLayoutId id="2147483717" r:id="rId10"/>
    <p:sldLayoutId id="2147483718" r:id="rId11"/>
  </p:sldLayoutIdLst>
  <p:transition spd="slow">
    <p:random/>
  </p:transition>
  <p:timing>
    <p:tnLst>
      <p:par>
        <p:cTn id="1" dur="indefinite" restart="never" nodeType="tmRoot"/>
      </p:par>
    </p:tnLst>
  </p:timing>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Vocabulary%20Instruction.ppt#49. PowerPoint Presentatio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idx="1"/>
          </p:nvPr>
        </p:nvSpPr>
        <p:spPr>
          <a:xfrm>
            <a:off x="1406526" y="4061460"/>
            <a:ext cx="7585075" cy="1577340"/>
          </a:xfrm>
        </p:spPr>
        <p:txBody>
          <a:bodyPr/>
          <a:lstStyle/>
          <a:p>
            <a:pPr eaLnBrk="1" hangingPunct="1">
              <a:buFontTx/>
              <a:buNone/>
            </a:pPr>
            <a:r>
              <a:rPr lang="en-US" sz="2000" dirty="0" smtClean="0"/>
              <a:t>			                 Primary Literacy Project</a:t>
            </a:r>
          </a:p>
          <a:p>
            <a:pPr algn="ctr" eaLnBrk="1" hangingPunct="1">
              <a:buFontTx/>
              <a:buNone/>
            </a:pPr>
            <a:r>
              <a:rPr lang="en-US" sz="2000" dirty="0" smtClean="0"/>
              <a:t>		    February 10, 2011</a:t>
            </a:r>
          </a:p>
          <a:p>
            <a:pPr algn="ctr" eaLnBrk="1" hangingPunct="1">
              <a:buFontTx/>
              <a:buNone/>
            </a:pPr>
            <a:r>
              <a:rPr lang="en-US" sz="2000" dirty="0" smtClean="0"/>
              <a:t>	Toni Wilson</a:t>
            </a:r>
          </a:p>
          <a:p>
            <a:pPr algn="ctr" eaLnBrk="1" hangingPunct="1">
              <a:buFontTx/>
              <a:buNone/>
            </a:pPr>
            <a:endParaRPr lang="en-US" sz="1400" dirty="0" smtClean="0"/>
          </a:p>
          <a:p>
            <a:pPr algn="ctr" eaLnBrk="1" hangingPunct="1">
              <a:buFontTx/>
              <a:buNone/>
            </a:pPr>
            <a:endParaRPr lang="en-US" sz="1400" dirty="0" smtClean="0"/>
          </a:p>
          <a:p>
            <a:pPr algn="ctr" eaLnBrk="1" hangingPunct="1">
              <a:buFontTx/>
              <a:buNone/>
            </a:pPr>
            <a:endParaRPr lang="en-US" sz="1400" dirty="0" smtClean="0"/>
          </a:p>
          <a:p>
            <a:pPr algn="ctr" eaLnBrk="1" hangingPunct="1">
              <a:buFontTx/>
              <a:buNone/>
            </a:pPr>
            <a:endParaRPr lang="en-US" sz="1400" dirty="0" smtClean="0"/>
          </a:p>
          <a:p>
            <a:pPr algn="ctr" eaLnBrk="1" hangingPunct="1">
              <a:buFontTx/>
              <a:buNone/>
            </a:pPr>
            <a:r>
              <a:rPr lang="en-US" sz="1400" dirty="0" smtClean="0"/>
              <a:t>                         kathcooke2003@yahoo.com</a:t>
            </a:r>
          </a:p>
        </p:txBody>
      </p:sp>
      <p:sp>
        <p:nvSpPr>
          <p:cNvPr id="2050" name="Rectangle 2"/>
          <p:cNvSpPr>
            <a:spLocks noGrp="1" noChangeArrowheads="1"/>
          </p:cNvSpPr>
          <p:nvPr>
            <p:ph type="title"/>
          </p:nvPr>
        </p:nvSpPr>
        <p:spPr>
          <a:xfrm>
            <a:off x="762000" y="528638"/>
            <a:ext cx="7696200" cy="3509962"/>
          </a:xfrm>
        </p:spPr>
        <p:txBody>
          <a:bodyPr/>
          <a:lstStyle/>
          <a:p>
            <a:pPr eaLnBrk="1" fontAlgn="auto" hangingPunct="1">
              <a:spcAft>
                <a:spcPts val="0"/>
              </a:spcAft>
              <a:defRPr/>
            </a:pPr>
            <a:r>
              <a:rPr lang="en-US" dirty="0" smtClean="0"/>
              <a:t>VOCABULARY </a:t>
            </a:r>
            <a:br>
              <a:rPr lang="en-US" dirty="0" smtClean="0"/>
            </a:br>
            <a:r>
              <a:rPr lang="en-US" dirty="0" smtClean="0"/>
              <a:t>DEVELOPMENT</a:t>
            </a:r>
            <a:endParaRPr lang="en-US" sz="3600" dirty="0" smtClean="0"/>
          </a:p>
        </p:txBody>
      </p:sp>
    </p:spTree>
  </p:cSld>
  <p:clrMapOvr>
    <a:masterClrMapping/>
  </p:clrMapOvr>
  <p:transition spd="slow">
    <p:blind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p:txBody>
          <a:bodyPr>
            <a:normAutofit fontScale="90000"/>
          </a:bodyPr>
          <a:lstStyle/>
          <a:p>
            <a:pPr eaLnBrk="1" fontAlgn="auto" hangingPunct="1">
              <a:spcAft>
                <a:spcPts val="0"/>
              </a:spcAft>
              <a:defRPr/>
            </a:pPr>
            <a:r>
              <a:rPr lang="en-US" sz="6000" dirty="0">
                <a:latin typeface="Lucida Sans" pitchFamily="34" charset="0"/>
              </a:rPr>
              <a:t>Three Tiers of </a:t>
            </a:r>
            <a:br>
              <a:rPr lang="en-US" sz="6000" dirty="0">
                <a:latin typeface="Lucida Sans" pitchFamily="34" charset="0"/>
              </a:rPr>
            </a:br>
            <a:r>
              <a:rPr lang="en-US" sz="6000" dirty="0">
                <a:latin typeface="Lucida Sans" pitchFamily="34" charset="0"/>
              </a:rPr>
              <a:t>Vocabulary Words</a:t>
            </a:r>
          </a:p>
        </p:txBody>
      </p:sp>
      <p:sp>
        <p:nvSpPr>
          <p:cNvPr id="18435" name="Subtitle 2"/>
          <p:cNvSpPr>
            <a:spLocks noGrp="1"/>
          </p:cNvSpPr>
          <p:nvPr>
            <p:ph type="subTitle" idx="1"/>
          </p:nvPr>
        </p:nvSpPr>
        <p:spPr>
          <a:xfrm>
            <a:off x="685800" y="3130551"/>
            <a:ext cx="7772400" cy="1039813"/>
          </a:xfrm>
        </p:spPr>
        <p:txBody>
          <a:bodyPr/>
          <a:lstStyle/>
          <a:p>
            <a:pPr marR="0" eaLnBrk="1" hangingPunct="1"/>
            <a:r>
              <a:rPr lang="en-US" smtClean="0"/>
              <a:t>(Beck, 2002)</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checkerboard(down)">
                                      <p:cBhvr>
                                        <p:cTn id="7"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457200" y="1600200"/>
            <a:ext cx="8229600" cy="3606800"/>
          </a:xfrm>
        </p:spPr>
        <p:txBody>
          <a:bodyPr/>
          <a:lstStyle/>
          <a:p>
            <a:pPr eaLnBrk="1" hangingPunct="1"/>
            <a:r>
              <a:rPr lang="en-US" sz="2800" smtClean="0">
                <a:latin typeface="Lucida Sans" pitchFamily="34" charset="0"/>
              </a:rPr>
              <a:t>Rarely require instructional attention</a:t>
            </a:r>
            <a:r>
              <a:rPr lang="en-US" sz="2800" smtClean="0">
                <a:latin typeface="Comic Sans MS" pitchFamily="66" charset="0"/>
              </a:rPr>
              <a:t>.</a:t>
            </a:r>
          </a:p>
          <a:p>
            <a:pPr eaLnBrk="1" hangingPunct="1"/>
            <a:r>
              <a:rPr lang="en-US" sz="2800" smtClean="0"/>
              <a:t>Consist of basic words.</a:t>
            </a:r>
          </a:p>
          <a:p>
            <a:pPr eaLnBrk="1" hangingPunct="1"/>
            <a:endParaRPr lang="en-US" sz="2800" smtClean="0"/>
          </a:p>
          <a:p>
            <a:pPr eaLnBrk="1" hangingPunct="1"/>
            <a:r>
              <a:rPr lang="en-US" sz="2800" smtClean="0"/>
              <a:t>EXAMPLES: baby, clock, happy, walk, jump, hop,slide, girl, boy, dog</a:t>
            </a:r>
          </a:p>
          <a:p>
            <a:pPr eaLnBrk="1" hangingPunct="1"/>
            <a:endParaRPr lang="en-US" sz="2800" smtClean="0">
              <a:latin typeface="Comic Sans MS" pitchFamily="66" charset="0"/>
            </a:endParaRPr>
          </a:p>
        </p:txBody>
      </p:sp>
      <p:sp>
        <p:nvSpPr>
          <p:cNvPr id="17410" name="Rectangle 2"/>
          <p:cNvSpPr>
            <a:spLocks noGrp="1" noChangeArrowheads="1"/>
          </p:cNvSpPr>
          <p:nvPr>
            <p:ph type="title"/>
          </p:nvPr>
        </p:nvSpPr>
        <p:spPr/>
        <p:txBody>
          <a:bodyPr/>
          <a:lstStyle/>
          <a:p>
            <a:pPr eaLnBrk="1" fontAlgn="auto" hangingPunct="1">
              <a:spcAft>
                <a:spcPts val="0"/>
              </a:spcAft>
              <a:defRPr/>
            </a:pPr>
            <a:r>
              <a:rPr lang="en-US" dirty="0">
                <a:latin typeface="Lucida Sans" pitchFamily="34" charset="0"/>
              </a:rPr>
              <a:t>Tier One Words</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p:cTn id="7" dur="500" fill="hold"/>
                                        <p:tgtEl>
                                          <p:spTgt spid="17410"/>
                                        </p:tgtEl>
                                        <p:attrNameLst>
                                          <p:attrName>ppt_w</p:attrName>
                                        </p:attrNameLst>
                                      </p:cBhvr>
                                      <p:tavLst>
                                        <p:tav tm="0">
                                          <p:val>
                                            <p:fltVal val="0"/>
                                          </p:val>
                                        </p:tav>
                                        <p:tav tm="100000">
                                          <p:val>
                                            <p:strVal val="#ppt_w"/>
                                          </p:val>
                                        </p:tav>
                                      </p:tavLst>
                                    </p:anim>
                                    <p:anim calcmode="lin" valueType="num">
                                      <p:cBhvr>
                                        <p:cTn id="8" dur="500" fill="hold"/>
                                        <p:tgtEl>
                                          <p:spTgt spid="1741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7411">
                                            <p:txEl>
                                              <p:pRg st="0" end="0"/>
                                            </p:txEl>
                                          </p:spTgt>
                                        </p:tgtEl>
                                        <p:attrNameLst>
                                          <p:attrName>style.visibility</p:attrName>
                                        </p:attrNameLst>
                                      </p:cBhvr>
                                      <p:to>
                                        <p:strVal val="visible"/>
                                      </p:to>
                                    </p:set>
                                    <p:anim calcmode="lin" valueType="num">
                                      <p:cBhvr>
                                        <p:cTn id="13" dur="500" fill="hold"/>
                                        <p:tgtEl>
                                          <p:spTgt spid="17411">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7411">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7411">
                                            <p:txEl>
                                              <p:pRg st="1" end="1"/>
                                            </p:txEl>
                                          </p:spTgt>
                                        </p:tgtEl>
                                        <p:attrNameLst>
                                          <p:attrName>style.visibility</p:attrName>
                                        </p:attrNameLst>
                                      </p:cBhvr>
                                      <p:to>
                                        <p:strVal val="visible"/>
                                      </p:to>
                                    </p:set>
                                    <p:anim calcmode="lin" valueType="num">
                                      <p:cBhvr>
                                        <p:cTn id="19" dur="500" fill="hold"/>
                                        <p:tgtEl>
                                          <p:spTgt spid="17411">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17411">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7411">
                                            <p:txEl>
                                              <p:pRg st="3" end="3"/>
                                            </p:txEl>
                                          </p:spTgt>
                                        </p:tgtEl>
                                        <p:attrNameLst>
                                          <p:attrName>style.visibility</p:attrName>
                                        </p:attrNameLst>
                                      </p:cBhvr>
                                      <p:to>
                                        <p:strVal val="visible"/>
                                      </p:to>
                                    </p:set>
                                    <p:anim calcmode="lin" valueType="num">
                                      <p:cBhvr>
                                        <p:cTn id="25" dur="500" fill="hold"/>
                                        <p:tgtEl>
                                          <p:spTgt spid="17411">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17411">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457200" y="1284288"/>
            <a:ext cx="8458200" cy="3922712"/>
          </a:xfrm>
        </p:spPr>
        <p:txBody>
          <a:bodyPr/>
          <a:lstStyle/>
          <a:p>
            <a:pPr eaLnBrk="1" hangingPunct="1">
              <a:buFont typeface="Wingdings" pitchFamily="2" charset="2"/>
              <a:buNone/>
            </a:pPr>
            <a:r>
              <a:rPr lang="en-US" sz="2800" smtClean="0">
                <a:latin typeface="Lucida Sans" pitchFamily="34" charset="0"/>
              </a:rPr>
              <a:t>Tier Three words are made up of words whose frequency of use is quite low and often limited to specific domains.</a:t>
            </a:r>
          </a:p>
          <a:p>
            <a:pPr eaLnBrk="1" hangingPunct="1">
              <a:buFont typeface="Wingdings" pitchFamily="2" charset="2"/>
              <a:buNone/>
            </a:pPr>
            <a:endParaRPr lang="en-US" sz="2800" smtClean="0">
              <a:latin typeface="Lucida Sans" pitchFamily="34" charset="0"/>
            </a:endParaRPr>
          </a:p>
          <a:p>
            <a:pPr marL="365125" lvl="1" indent="-255588" eaLnBrk="1" hangingPunct="1">
              <a:spcBef>
                <a:spcPts val="400"/>
              </a:spcBef>
              <a:buSzPct val="68000"/>
              <a:buFont typeface="Verdana" pitchFamily="34" charset="0"/>
              <a:buNone/>
            </a:pPr>
            <a:r>
              <a:rPr lang="en-US" sz="2800" smtClean="0">
                <a:latin typeface="Lucida Sans" pitchFamily="34" charset="0"/>
              </a:rPr>
              <a:t>Examples: isotope, lathe, photosynthesis, etc.</a:t>
            </a:r>
          </a:p>
          <a:p>
            <a:pPr marL="365125" lvl="1" indent="-255588" eaLnBrk="1" hangingPunct="1">
              <a:spcBef>
                <a:spcPts val="400"/>
              </a:spcBef>
              <a:buSzPct val="68000"/>
              <a:buFont typeface="Verdana" pitchFamily="34" charset="0"/>
              <a:buNone/>
            </a:pPr>
            <a:endParaRPr lang="en-US" sz="2800" smtClean="0">
              <a:latin typeface="Lucida Sans" pitchFamily="34" charset="0"/>
            </a:endParaRPr>
          </a:p>
          <a:p>
            <a:pPr marL="365125" lvl="1" indent="-255588" eaLnBrk="1" hangingPunct="1">
              <a:spcBef>
                <a:spcPts val="400"/>
              </a:spcBef>
              <a:buSzPct val="68000"/>
              <a:buFont typeface="Verdana" pitchFamily="34" charset="0"/>
              <a:buNone/>
            </a:pPr>
            <a:r>
              <a:rPr lang="en-US" sz="2800" smtClean="0">
                <a:latin typeface="Lucida Sans" pitchFamily="34" charset="0"/>
              </a:rPr>
              <a:t>These words are best learned when a specific need arises, such as content area instruction.</a:t>
            </a:r>
          </a:p>
          <a:p>
            <a:pPr eaLnBrk="1" hangingPunct="1">
              <a:buFont typeface="Wingdings" pitchFamily="2" charset="2"/>
              <a:buNone/>
            </a:pPr>
            <a:endParaRPr lang="en-US" sz="2800" smtClean="0">
              <a:latin typeface="Lucida Sans" pitchFamily="34" charset="0"/>
            </a:endParaRPr>
          </a:p>
        </p:txBody>
      </p:sp>
      <p:sp>
        <p:nvSpPr>
          <p:cNvPr id="18434" name="Rectangle 2"/>
          <p:cNvSpPr>
            <a:spLocks noGrp="1" noChangeArrowheads="1"/>
          </p:cNvSpPr>
          <p:nvPr>
            <p:ph type="title"/>
          </p:nvPr>
        </p:nvSpPr>
        <p:spPr/>
        <p:txBody>
          <a:bodyPr/>
          <a:lstStyle/>
          <a:p>
            <a:pPr eaLnBrk="1" fontAlgn="auto" hangingPunct="1">
              <a:spcAft>
                <a:spcPts val="0"/>
              </a:spcAft>
              <a:defRPr/>
            </a:pPr>
            <a:r>
              <a:rPr lang="en-US" dirty="0">
                <a:latin typeface="Lucida Sans" pitchFamily="34" charset="0"/>
              </a:rPr>
              <a:t>Tier Three Words</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randombar(vertical)">
                                      <p:cBhvr>
                                        <p:cTn id="7" dur="500"/>
                                        <p:tgtEl>
                                          <p:spTgt spid="1843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grpId="0" nodeType="clickEffect">
                                  <p:stCondLst>
                                    <p:cond delay="0"/>
                                  </p:stCondLst>
                                  <p:childTnLst>
                                    <p:set>
                                      <p:cBhvr>
                                        <p:cTn id="11" dur="1" fill="hold">
                                          <p:stCondLst>
                                            <p:cond delay="0"/>
                                          </p:stCondLst>
                                        </p:cTn>
                                        <p:tgtEl>
                                          <p:spTgt spid="18435">
                                            <p:txEl>
                                              <p:pRg st="0" end="0"/>
                                            </p:txEl>
                                          </p:spTgt>
                                        </p:tgtEl>
                                        <p:attrNameLst>
                                          <p:attrName>style.visibility</p:attrName>
                                        </p:attrNameLst>
                                      </p:cBhvr>
                                      <p:to>
                                        <p:strVal val="visible"/>
                                      </p:to>
                                    </p:set>
                                    <p:animEffect transition="in" filter="randombar(vertical)">
                                      <p:cBhvr>
                                        <p:cTn id="12" dur="500"/>
                                        <p:tgtEl>
                                          <p:spTgt spid="18435">
                                            <p:txEl>
                                              <p:pRg st="0" end="0"/>
                                            </p:txEl>
                                          </p:spTgt>
                                        </p:tgtEl>
                                      </p:cBhvr>
                                    </p:animEffect>
                                  </p:childTnLst>
                                </p:cTn>
                              </p:par>
                              <p:par>
                                <p:cTn id="13" presetID="14" presetClass="entr" presetSubtype="5" fill="hold" grpId="0" nodeType="withEffect">
                                  <p:stCondLst>
                                    <p:cond delay="0"/>
                                  </p:stCondLst>
                                  <p:childTnLst>
                                    <p:set>
                                      <p:cBhvr>
                                        <p:cTn id="14" dur="1" fill="hold">
                                          <p:stCondLst>
                                            <p:cond delay="0"/>
                                          </p:stCondLst>
                                        </p:cTn>
                                        <p:tgtEl>
                                          <p:spTgt spid="18435">
                                            <p:txEl>
                                              <p:pRg st="2" end="2"/>
                                            </p:txEl>
                                          </p:spTgt>
                                        </p:tgtEl>
                                        <p:attrNameLst>
                                          <p:attrName>style.visibility</p:attrName>
                                        </p:attrNameLst>
                                      </p:cBhvr>
                                      <p:to>
                                        <p:strVal val="visible"/>
                                      </p:to>
                                    </p:set>
                                    <p:animEffect transition="in" filter="randombar(vertical)">
                                      <p:cBhvr>
                                        <p:cTn id="15" dur="500"/>
                                        <p:tgtEl>
                                          <p:spTgt spid="18435">
                                            <p:txEl>
                                              <p:pRg st="2" end="2"/>
                                            </p:txEl>
                                          </p:spTgt>
                                        </p:tgtEl>
                                      </p:cBhvr>
                                    </p:animEffect>
                                  </p:childTnLst>
                                </p:cTn>
                              </p:par>
                              <p:par>
                                <p:cTn id="16" presetID="14" presetClass="entr" presetSubtype="5" fill="hold" grpId="0" nodeType="withEffect">
                                  <p:stCondLst>
                                    <p:cond delay="0"/>
                                  </p:stCondLst>
                                  <p:childTnLst>
                                    <p:set>
                                      <p:cBhvr>
                                        <p:cTn id="17" dur="1" fill="hold">
                                          <p:stCondLst>
                                            <p:cond delay="0"/>
                                          </p:stCondLst>
                                        </p:cTn>
                                        <p:tgtEl>
                                          <p:spTgt spid="18435">
                                            <p:txEl>
                                              <p:pRg st="4" end="4"/>
                                            </p:txEl>
                                          </p:spTgt>
                                        </p:tgtEl>
                                        <p:attrNameLst>
                                          <p:attrName>style.visibility</p:attrName>
                                        </p:attrNameLst>
                                      </p:cBhvr>
                                      <p:to>
                                        <p:strVal val="visible"/>
                                      </p:to>
                                    </p:set>
                                    <p:animEffect transition="in" filter="randombar(vertical)">
                                      <p:cBhvr>
                                        <p:cTn id="18" dur="500"/>
                                        <p:tgtEl>
                                          <p:spTgt spid="1843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9" name="Rectangle 3"/>
          <p:cNvSpPr>
            <a:spLocks noGrp="1" noChangeArrowheads="1"/>
          </p:cNvSpPr>
          <p:nvPr>
            <p:ph idx="1"/>
          </p:nvPr>
        </p:nvSpPr>
        <p:spPr>
          <a:xfrm>
            <a:off x="457200" y="1524000"/>
            <a:ext cx="8229600" cy="3683000"/>
          </a:xfrm>
        </p:spPr>
        <p:txBody>
          <a:bodyPr/>
          <a:lstStyle/>
          <a:p>
            <a:pPr eaLnBrk="1" hangingPunct="1">
              <a:buFont typeface="Wingdings 3" pitchFamily="18" charset="2"/>
              <a:buNone/>
            </a:pPr>
            <a:r>
              <a:rPr lang="en-US" sz="2800" smtClean="0">
                <a:latin typeface="Lucida Sans" pitchFamily="34" charset="0"/>
              </a:rPr>
              <a:t>Tier Two words contain words that occur frequently and across a variety of domains.</a:t>
            </a:r>
          </a:p>
          <a:p>
            <a:pPr eaLnBrk="1" hangingPunct="1">
              <a:buFont typeface="Wingdings 3" pitchFamily="18" charset="2"/>
              <a:buNone/>
            </a:pPr>
            <a:endParaRPr lang="en-US" sz="2800" smtClean="0">
              <a:latin typeface="Lucida Sans" pitchFamily="34" charset="0"/>
            </a:endParaRPr>
          </a:p>
          <a:p>
            <a:pPr marL="603250" lvl="2" indent="-255588" eaLnBrk="1" hangingPunct="1">
              <a:spcBef>
                <a:spcPts val="400"/>
              </a:spcBef>
              <a:buSzPct val="68000"/>
              <a:buFont typeface="Courier New" pitchFamily="49" charset="0"/>
              <a:buChar char="o"/>
            </a:pPr>
            <a:r>
              <a:rPr lang="en-US" sz="2600" smtClean="0">
                <a:latin typeface="Lucida Sans" pitchFamily="34" charset="0"/>
              </a:rPr>
              <a:t>Rich knowledge of words in this tier can have a powerful impact on verbal functioning.</a:t>
            </a:r>
          </a:p>
          <a:p>
            <a:pPr marL="603250" lvl="2" indent="-255588" eaLnBrk="1" hangingPunct="1">
              <a:spcBef>
                <a:spcPts val="400"/>
              </a:spcBef>
              <a:buSzPct val="68000"/>
              <a:buFont typeface="Courier New" pitchFamily="49" charset="0"/>
              <a:buChar char="o"/>
            </a:pPr>
            <a:r>
              <a:rPr lang="en-US" sz="2400" smtClean="0"/>
              <a:t>Tier Two words offer students more precise or mature ways of referring to ideas they already know.</a:t>
            </a:r>
          </a:p>
          <a:p>
            <a:pPr marL="603250" lvl="2" indent="-255588" eaLnBrk="1" hangingPunct="1">
              <a:spcBef>
                <a:spcPts val="400"/>
              </a:spcBef>
              <a:buSzPct val="68000"/>
              <a:buFont typeface="Courier New" pitchFamily="49" charset="0"/>
              <a:buChar char="o"/>
            </a:pPr>
            <a:endParaRPr lang="en-US" sz="2600" smtClean="0">
              <a:latin typeface="Lucida Sans" pitchFamily="34" charset="0"/>
            </a:endParaRPr>
          </a:p>
          <a:p>
            <a:pPr eaLnBrk="1" hangingPunct="1">
              <a:buFont typeface="Wingdings" pitchFamily="2" charset="2"/>
              <a:buNone/>
            </a:pPr>
            <a:endParaRPr lang="en-US" sz="2800" smtClean="0">
              <a:latin typeface="Lucida Sans" pitchFamily="34" charset="0"/>
            </a:endParaRPr>
          </a:p>
        </p:txBody>
      </p:sp>
      <p:sp>
        <p:nvSpPr>
          <p:cNvPr id="19458" name="Rectangle 2"/>
          <p:cNvSpPr>
            <a:spLocks noGrp="1" noChangeArrowheads="1"/>
          </p:cNvSpPr>
          <p:nvPr>
            <p:ph type="title"/>
          </p:nvPr>
        </p:nvSpPr>
        <p:spPr/>
        <p:txBody>
          <a:bodyPr/>
          <a:lstStyle/>
          <a:p>
            <a:pPr eaLnBrk="1" fontAlgn="auto" hangingPunct="1">
              <a:spcAft>
                <a:spcPts val="0"/>
              </a:spcAft>
              <a:defRPr/>
            </a:pPr>
            <a:r>
              <a:rPr lang="en-US" dirty="0">
                <a:latin typeface="Lucida Sans" pitchFamily="34" charset="0"/>
              </a:rPr>
              <a:t>Tier Two Words</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box(in)">
                                      <p:cBhvr>
                                        <p:cTn id="7" dur="500"/>
                                        <p:tgtEl>
                                          <p:spTgt spid="1945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9459">
                                            <p:txEl>
                                              <p:pRg st="0" end="0"/>
                                            </p:txEl>
                                          </p:spTgt>
                                        </p:tgtEl>
                                        <p:attrNameLst>
                                          <p:attrName>style.visibility</p:attrName>
                                        </p:attrNameLst>
                                      </p:cBhvr>
                                      <p:to>
                                        <p:strVal val="visible"/>
                                      </p:to>
                                    </p:set>
                                    <p:animEffect transition="in" filter="box(in)">
                                      <p:cBhvr>
                                        <p:cTn id="12" dur="500"/>
                                        <p:tgtEl>
                                          <p:spTgt spid="19459">
                                            <p:txEl>
                                              <p:pRg st="0" end="0"/>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9459">
                                            <p:txEl>
                                              <p:pRg st="2" end="2"/>
                                            </p:txEl>
                                          </p:spTgt>
                                        </p:tgtEl>
                                        <p:attrNameLst>
                                          <p:attrName>style.visibility</p:attrName>
                                        </p:attrNameLst>
                                      </p:cBhvr>
                                      <p:to>
                                        <p:strVal val="visible"/>
                                      </p:to>
                                    </p:set>
                                    <p:animEffect transition="in" filter="box(in)">
                                      <p:cBhvr>
                                        <p:cTn id="15" dur="500"/>
                                        <p:tgtEl>
                                          <p:spTgt spid="19459">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9459">
                                            <p:txEl>
                                              <p:pRg st="3" end="3"/>
                                            </p:txEl>
                                          </p:spTgt>
                                        </p:tgtEl>
                                        <p:attrNameLst>
                                          <p:attrName>style.visibility</p:attrName>
                                        </p:attrNameLst>
                                      </p:cBhvr>
                                      <p:to>
                                        <p:strVal val="visible"/>
                                      </p:to>
                                    </p:set>
                                    <p:animEffect transition="in" filter="box(in)">
                                      <p:cBhvr>
                                        <p:cTn id="18" dur="500"/>
                                        <p:tgtEl>
                                          <p:spTgt spid="1945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a:xfrm>
            <a:off x="457200" y="1524000"/>
            <a:ext cx="8229600" cy="3683000"/>
          </a:xfrm>
        </p:spPr>
        <p:txBody>
          <a:bodyPr/>
          <a:lstStyle/>
          <a:p>
            <a:pPr eaLnBrk="1" hangingPunct="1">
              <a:buFont typeface="Wingdings" pitchFamily="2" charset="2"/>
              <a:buChar char="v"/>
            </a:pPr>
            <a:r>
              <a:rPr lang="en-US" sz="2800" smtClean="0"/>
              <a:t>Work with a partner.</a:t>
            </a:r>
            <a:endParaRPr lang="en-US" sz="2800" smtClean="0">
              <a:latin typeface="Lucida Sans" pitchFamily="34" charset="0"/>
            </a:endParaRPr>
          </a:p>
          <a:p>
            <a:pPr eaLnBrk="1" hangingPunct="1">
              <a:buFont typeface="Wingdings" pitchFamily="2" charset="2"/>
              <a:buChar char="v"/>
            </a:pPr>
            <a:r>
              <a:rPr lang="en-US" sz="2800" smtClean="0">
                <a:latin typeface="Lucida Sans" pitchFamily="34" charset="0"/>
              </a:rPr>
              <a:t>Read the paragraph and identify Tier Two words. </a:t>
            </a:r>
            <a:endParaRPr lang="en-US" smtClean="0">
              <a:latin typeface="Lucida Sans" pitchFamily="34" charset="0"/>
            </a:endParaRPr>
          </a:p>
          <a:p>
            <a:pPr eaLnBrk="1" hangingPunct="1">
              <a:buFont typeface="Wingdings" pitchFamily="2" charset="2"/>
              <a:buChar char="v"/>
            </a:pPr>
            <a:r>
              <a:rPr lang="en-US" sz="2800" smtClean="0"/>
              <a:t>Make a list of your words and define them in student friendly terms.</a:t>
            </a:r>
            <a:r>
              <a:rPr lang="en-US" sz="2800" smtClean="0">
                <a:latin typeface="Times New Roman" pitchFamily="18" charset="0"/>
              </a:rPr>
              <a:t> </a:t>
            </a:r>
          </a:p>
          <a:p>
            <a:pPr eaLnBrk="1" hangingPunct="1">
              <a:buFont typeface="Wingdings" pitchFamily="2" charset="2"/>
              <a:buChar char="v"/>
            </a:pPr>
            <a:endParaRPr lang="en-US" smtClean="0">
              <a:latin typeface="Lucida Sans" pitchFamily="34" charset="0"/>
            </a:endParaRPr>
          </a:p>
        </p:txBody>
      </p:sp>
      <p:sp>
        <p:nvSpPr>
          <p:cNvPr id="23554" name="Rectangle 2"/>
          <p:cNvSpPr>
            <a:spLocks noGrp="1" noChangeArrowheads="1"/>
          </p:cNvSpPr>
          <p:nvPr>
            <p:ph type="title"/>
          </p:nvPr>
        </p:nvSpPr>
        <p:spPr/>
        <p:txBody>
          <a:bodyPr/>
          <a:lstStyle/>
          <a:p>
            <a:pPr eaLnBrk="1" fontAlgn="auto" hangingPunct="1">
              <a:spcAft>
                <a:spcPts val="0"/>
              </a:spcAft>
              <a:defRPr/>
            </a:pPr>
            <a:r>
              <a:rPr lang="en-US" dirty="0">
                <a:latin typeface="Lucida Sans" pitchFamily="34" charset="0"/>
              </a:rPr>
              <a:t>Teacher Activity</a:t>
            </a:r>
          </a:p>
        </p:txBody>
      </p:sp>
      <p:sp>
        <p:nvSpPr>
          <p:cNvPr id="23556" name="Text Box 4"/>
          <p:cNvSpPr txBox="1">
            <a:spLocks noChangeArrowheads="1"/>
          </p:cNvSpPr>
          <p:nvPr/>
        </p:nvSpPr>
        <p:spPr bwMode="auto">
          <a:xfrm>
            <a:off x="1524000" y="4267200"/>
            <a:ext cx="6781800" cy="369332"/>
          </a:xfrm>
          <a:prstGeom prst="rect">
            <a:avLst/>
          </a:prstGeom>
          <a:noFill/>
          <a:ln w="9525">
            <a:noFill/>
            <a:miter lim="800000"/>
            <a:headEnd/>
            <a:tailEnd/>
          </a:ln>
        </p:spPr>
        <p:txBody>
          <a:bodyPr>
            <a:spAutoFit/>
          </a:bodyPr>
          <a:lstStyle/>
          <a:p>
            <a:pPr>
              <a:spcBef>
                <a:spcPct val="50000"/>
              </a:spcBef>
            </a:pPr>
            <a:r>
              <a:rPr lang="en-US" sz="1800" b="1">
                <a:solidFill>
                  <a:srgbClr val="FF0066"/>
                </a:solidFill>
              </a:rPr>
              <a:t>                     </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slide(fromBottom)">
                                      <p:cBhvr>
                                        <p:cTn id="7" dur="500"/>
                                        <p:tgtEl>
                                          <p:spTgt spid="2355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slide(fromBottom)">
                                      <p:cBhvr>
                                        <p:cTn id="12" dur="500"/>
                                        <p:tgtEl>
                                          <p:spTgt spid="235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slide(fromBottom)">
                                      <p:cBhvr>
                                        <p:cTn id="17" dur="500"/>
                                        <p:tgtEl>
                                          <p:spTgt spid="2355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23555">
                                            <p:txEl>
                                              <p:pRg st="2" end="2"/>
                                            </p:txEl>
                                          </p:spTgt>
                                        </p:tgtEl>
                                        <p:attrNameLst>
                                          <p:attrName>style.visibility</p:attrName>
                                        </p:attrNameLst>
                                      </p:cBhvr>
                                      <p:to>
                                        <p:strVal val="visible"/>
                                      </p:to>
                                    </p:set>
                                    <p:animEffect transition="in" filter="slide(fromBottom)">
                                      <p:cBhvr>
                                        <p:cTn id="22" dur="500"/>
                                        <p:tgtEl>
                                          <p:spTgt spid="2355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23556"/>
                                        </p:tgtEl>
                                        <p:attrNameLst>
                                          <p:attrName>style.visibility</p:attrName>
                                        </p:attrNameLst>
                                      </p:cBhvr>
                                      <p:to>
                                        <p:strVal val="visible"/>
                                      </p:to>
                                    </p:set>
                                    <p:animEffect transition="in" filter="slide(fromBottom)">
                                      <p:cBhvr>
                                        <p:cTn id="27" dur="500"/>
                                        <p:tgtEl>
                                          <p:spTgt spid="235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utoUpdateAnimBg="0"/>
      <p:bldP spid="23556"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p:txBody>
          <a:bodyPr>
            <a:normAutofit fontScale="92500" lnSpcReduction="10000"/>
          </a:bodyPr>
          <a:lstStyle/>
          <a:p>
            <a:pPr marL="365760" indent="-256032" eaLnBrk="1" fontAlgn="auto" hangingPunct="1">
              <a:spcAft>
                <a:spcPts val="0"/>
              </a:spcAft>
              <a:buFont typeface="Wingdings" pitchFamily="2" charset="2"/>
              <a:buNone/>
              <a:defRPr/>
            </a:pPr>
            <a:r>
              <a:rPr lang="en-US" sz="2800" i="1" dirty="0">
                <a:solidFill>
                  <a:srgbClr val="FF0066"/>
                </a:solidFill>
                <a:latin typeface="Comic Sans MS" pitchFamily="66" charset="0"/>
              </a:rPr>
              <a:t>Read the following third-fourth grade paragraph.</a:t>
            </a:r>
          </a:p>
          <a:p>
            <a:pPr marL="365760" indent="-256032" eaLnBrk="1" fontAlgn="auto" hangingPunct="1">
              <a:spcAft>
                <a:spcPts val="0"/>
              </a:spcAft>
              <a:buFont typeface="Wingdings" pitchFamily="2" charset="2"/>
              <a:buNone/>
              <a:defRPr/>
            </a:pPr>
            <a:r>
              <a:rPr lang="en-US" sz="2800" dirty="0">
                <a:latin typeface="Comic Sans MS" pitchFamily="66" charset="0"/>
              </a:rPr>
              <a:t>   Johnny Harrington was a kind master who treated his servants fairly.  He was also a successful wool merchant, and his business required he travel often.  While he was gone, his servants would tend to the fields and maintain the upkeep of his mansion. They performed their duties happily, for they felt fortunate to have such a benevolent and trusting master.(</a:t>
            </a:r>
            <a:r>
              <a:rPr lang="en-US" sz="2800" dirty="0" err="1">
                <a:latin typeface="Comic Sans MS" pitchFamily="66" charset="0"/>
              </a:rPr>
              <a:t>Kohnke</a:t>
            </a:r>
            <a:r>
              <a:rPr lang="en-US" sz="2800" dirty="0">
                <a:latin typeface="Comic Sans MS" pitchFamily="66" charset="0"/>
              </a:rPr>
              <a:t>, 2001)</a:t>
            </a:r>
          </a:p>
        </p:txBody>
      </p:sp>
      <p:sp>
        <p:nvSpPr>
          <p:cNvPr id="21506" name="Rectangle 2"/>
          <p:cNvSpPr>
            <a:spLocks noGrp="1" noChangeArrowheads="1"/>
          </p:cNvSpPr>
          <p:nvPr>
            <p:ph type="title"/>
          </p:nvPr>
        </p:nvSpPr>
        <p:spPr/>
        <p:txBody>
          <a:bodyPr/>
          <a:lstStyle/>
          <a:p>
            <a:pPr eaLnBrk="1" fontAlgn="auto" hangingPunct="1">
              <a:spcAft>
                <a:spcPts val="0"/>
              </a:spcAft>
              <a:defRPr/>
            </a:pPr>
            <a:r>
              <a:rPr lang="en-US" dirty="0" smtClean="0">
                <a:latin typeface="Lucida Sans" pitchFamily="34" charset="0"/>
              </a:rPr>
              <a:t>Tier </a:t>
            </a:r>
            <a:r>
              <a:rPr lang="en-US" dirty="0">
                <a:latin typeface="Lucida Sans" pitchFamily="34" charset="0"/>
              </a:rPr>
              <a:t>Two </a:t>
            </a:r>
            <a:r>
              <a:rPr lang="en-US" dirty="0" smtClean="0">
                <a:latin typeface="Lucida Sans" pitchFamily="34" charset="0"/>
              </a:rPr>
              <a:t>Words Practice</a:t>
            </a:r>
            <a:endParaRPr lang="en-US" dirty="0">
              <a:latin typeface="Lucida Sans"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21506"/>
                                        </p:tgtEl>
                                        <p:attrNameLst>
                                          <p:attrName>style.visibility</p:attrName>
                                        </p:attrNameLst>
                                      </p:cBhvr>
                                      <p:to>
                                        <p:strVal val="visible"/>
                                      </p:to>
                                    </p:set>
                                    <p:anim calcmode="lin" valueType="num">
                                      <p:cBhvr>
                                        <p:cTn id="7" dur="500" fill="hold"/>
                                        <p:tgtEl>
                                          <p:spTgt spid="21506"/>
                                        </p:tgtEl>
                                        <p:attrNameLst>
                                          <p:attrName>ppt_x</p:attrName>
                                        </p:attrNameLst>
                                      </p:cBhvr>
                                      <p:tavLst>
                                        <p:tav tm="0">
                                          <p:val>
                                            <p:strVal val="#ppt_x"/>
                                          </p:val>
                                        </p:tav>
                                        <p:tav tm="100000">
                                          <p:val>
                                            <p:strVal val="#ppt_x"/>
                                          </p:val>
                                        </p:tav>
                                      </p:tavLst>
                                    </p:anim>
                                    <p:anim calcmode="lin" valueType="num">
                                      <p:cBhvr>
                                        <p:cTn id="8" dur="500" fill="hold"/>
                                        <p:tgtEl>
                                          <p:spTgt spid="21506"/>
                                        </p:tgtEl>
                                        <p:attrNameLst>
                                          <p:attrName>ppt_y</p:attrName>
                                        </p:attrNameLst>
                                      </p:cBhvr>
                                      <p:tavLst>
                                        <p:tav tm="0">
                                          <p:val>
                                            <p:strVal val="#ppt_y+#ppt_h/2"/>
                                          </p:val>
                                        </p:tav>
                                        <p:tav tm="100000">
                                          <p:val>
                                            <p:strVal val="#ppt_y"/>
                                          </p:val>
                                        </p:tav>
                                      </p:tavLst>
                                    </p:anim>
                                    <p:anim calcmode="lin" valueType="num">
                                      <p:cBhvr>
                                        <p:cTn id="9" dur="500" fill="hold"/>
                                        <p:tgtEl>
                                          <p:spTgt spid="21506"/>
                                        </p:tgtEl>
                                        <p:attrNameLst>
                                          <p:attrName>ppt_w</p:attrName>
                                        </p:attrNameLst>
                                      </p:cBhvr>
                                      <p:tavLst>
                                        <p:tav tm="0">
                                          <p:val>
                                            <p:strVal val="#ppt_w"/>
                                          </p:val>
                                        </p:tav>
                                        <p:tav tm="100000">
                                          <p:val>
                                            <p:strVal val="#ppt_w"/>
                                          </p:val>
                                        </p:tav>
                                      </p:tavLst>
                                    </p:anim>
                                    <p:anim calcmode="lin" valueType="num">
                                      <p:cBhvr>
                                        <p:cTn id="10" dur="500" fill="hold"/>
                                        <p:tgtEl>
                                          <p:spTgt spid="21506"/>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grpId="0" nodeType="clickEffect">
                                  <p:stCondLst>
                                    <p:cond delay="0"/>
                                  </p:stCondLst>
                                  <p:childTnLst>
                                    <p:set>
                                      <p:cBhvr>
                                        <p:cTn id="14" dur="1" fill="hold">
                                          <p:stCondLst>
                                            <p:cond delay="0"/>
                                          </p:stCondLst>
                                        </p:cTn>
                                        <p:tgtEl>
                                          <p:spTgt spid="21507">
                                            <p:txEl>
                                              <p:pRg st="0" end="0"/>
                                            </p:txEl>
                                          </p:spTgt>
                                        </p:tgtEl>
                                        <p:attrNameLst>
                                          <p:attrName>style.visibility</p:attrName>
                                        </p:attrNameLst>
                                      </p:cBhvr>
                                      <p:to>
                                        <p:strVal val="visible"/>
                                      </p:to>
                                    </p:set>
                                    <p:anim calcmode="lin" valueType="num">
                                      <p:cBhvr>
                                        <p:cTn id="15" dur="500" fill="hold"/>
                                        <p:tgtEl>
                                          <p:spTgt spid="21507">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21507">
                                            <p:txEl>
                                              <p:pRg st="0" end="0"/>
                                            </p:txEl>
                                          </p:spTgt>
                                        </p:tgtEl>
                                        <p:attrNameLst>
                                          <p:attrName>ppt_y</p:attrName>
                                        </p:attrNameLst>
                                      </p:cBhvr>
                                      <p:tavLst>
                                        <p:tav tm="0">
                                          <p:val>
                                            <p:strVal val="#ppt_y+#ppt_h/2"/>
                                          </p:val>
                                        </p:tav>
                                        <p:tav tm="100000">
                                          <p:val>
                                            <p:strVal val="#ppt_y"/>
                                          </p:val>
                                        </p:tav>
                                      </p:tavLst>
                                    </p:anim>
                                    <p:anim calcmode="lin" valueType="num">
                                      <p:cBhvr>
                                        <p:cTn id="17" dur="500" fill="hold"/>
                                        <p:tgtEl>
                                          <p:spTgt spid="21507">
                                            <p:txEl>
                                              <p:pRg st="0" end="0"/>
                                            </p:txEl>
                                          </p:spTgt>
                                        </p:tgtEl>
                                        <p:attrNameLst>
                                          <p:attrName>ppt_w</p:attrName>
                                        </p:attrNameLst>
                                      </p:cBhvr>
                                      <p:tavLst>
                                        <p:tav tm="0">
                                          <p:val>
                                            <p:strVal val="#ppt_w"/>
                                          </p:val>
                                        </p:tav>
                                        <p:tav tm="100000">
                                          <p:val>
                                            <p:strVal val="#ppt_w"/>
                                          </p:val>
                                        </p:tav>
                                      </p:tavLst>
                                    </p:anim>
                                    <p:anim calcmode="lin" valueType="num">
                                      <p:cBhvr>
                                        <p:cTn id="18" dur="500" fill="hold"/>
                                        <p:tgtEl>
                                          <p:spTgt spid="2150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4" fill="hold" grpId="0" nodeType="clickEffect">
                                  <p:stCondLst>
                                    <p:cond delay="0"/>
                                  </p:stCondLst>
                                  <p:childTnLst>
                                    <p:set>
                                      <p:cBhvr>
                                        <p:cTn id="22" dur="1" fill="hold">
                                          <p:stCondLst>
                                            <p:cond delay="0"/>
                                          </p:stCondLst>
                                        </p:cTn>
                                        <p:tgtEl>
                                          <p:spTgt spid="21507">
                                            <p:txEl>
                                              <p:pRg st="1" end="1"/>
                                            </p:txEl>
                                          </p:spTgt>
                                        </p:tgtEl>
                                        <p:attrNameLst>
                                          <p:attrName>style.visibility</p:attrName>
                                        </p:attrNameLst>
                                      </p:cBhvr>
                                      <p:to>
                                        <p:strVal val="visible"/>
                                      </p:to>
                                    </p:set>
                                    <p:anim calcmode="lin" valueType="num">
                                      <p:cBhvr>
                                        <p:cTn id="23" dur="5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p:cTn id="24" dur="500" fill="hold"/>
                                        <p:tgtEl>
                                          <p:spTgt spid="21507">
                                            <p:txEl>
                                              <p:pRg st="1" end="1"/>
                                            </p:txEl>
                                          </p:spTgt>
                                        </p:tgtEl>
                                        <p:attrNameLst>
                                          <p:attrName>ppt_y</p:attrName>
                                        </p:attrNameLst>
                                      </p:cBhvr>
                                      <p:tavLst>
                                        <p:tav tm="0">
                                          <p:val>
                                            <p:strVal val="#ppt_y+#ppt_h/2"/>
                                          </p:val>
                                        </p:tav>
                                        <p:tav tm="100000">
                                          <p:val>
                                            <p:strVal val="#ppt_y"/>
                                          </p:val>
                                        </p:tav>
                                      </p:tavLst>
                                    </p:anim>
                                    <p:anim calcmode="lin" valueType="num">
                                      <p:cBhvr>
                                        <p:cTn id="25" dur="500" fill="hold"/>
                                        <p:tgtEl>
                                          <p:spTgt spid="21507">
                                            <p:txEl>
                                              <p:pRg st="1" end="1"/>
                                            </p:txEl>
                                          </p:spTgt>
                                        </p:tgtEl>
                                        <p:attrNameLst>
                                          <p:attrName>ppt_w</p:attrName>
                                        </p:attrNameLst>
                                      </p:cBhvr>
                                      <p:tavLst>
                                        <p:tav tm="0">
                                          <p:val>
                                            <p:strVal val="#ppt_w"/>
                                          </p:val>
                                        </p:tav>
                                        <p:tav tm="100000">
                                          <p:val>
                                            <p:strVal val="#ppt_w"/>
                                          </p:val>
                                        </p:tav>
                                      </p:tavLst>
                                    </p:anim>
                                    <p:anim calcmode="lin" valueType="num">
                                      <p:cBhvr>
                                        <p:cTn id="26" dur="500" fill="hold"/>
                                        <p:tgtEl>
                                          <p:spTgt spid="21507">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7" name="Rectangle 3"/>
          <p:cNvSpPr>
            <a:spLocks noGrp="1" noChangeArrowheads="1"/>
          </p:cNvSpPr>
          <p:nvPr>
            <p:ph idx="1"/>
          </p:nvPr>
        </p:nvSpPr>
        <p:spPr>
          <a:xfrm>
            <a:off x="152400" y="1905000"/>
            <a:ext cx="8839200" cy="2895600"/>
          </a:xfrm>
        </p:spPr>
        <p:txBody>
          <a:bodyPr/>
          <a:lstStyle/>
          <a:p>
            <a:pPr eaLnBrk="1" hangingPunct="1">
              <a:lnSpc>
                <a:spcPct val="90000"/>
              </a:lnSpc>
            </a:pPr>
            <a:r>
              <a:rPr lang="en-US" sz="2800" smtClean="0">
                <a:latin typeface="Lucida Sans" pitchFamily="34" charset="0"/>
              </a:rPr>
              <a:t>A word that cannot be explained in known terms for the students. </a:t>
            </a:r>
          </a:p>
          <a:p>
            <a:pPr eaLnBrk="1" hangingPunct="1">
              <a:lnSpc>
                <a:spcPct val="90000"/>
              </a:lnSpc>
            </a:pPr>
            <a:r>
              <a:rPr lang="en-US" sz="2800" smtClean="0">
                <a:latin typeface="Lucida Sans" pitchFamily="34" charset="0"/>
              </a:rPr>
              <a:t>For example, even kindergarteners can apply and understand the word “nuisance” to describe a disruptive classmate, whereas “portage” is not worth a lot of instructional time spent in primary classrooms. </a:t>
            </a:r>
          </a:p>
        </p:txBody>
      </p:sp>
      <p:sp>
        <p:nvSpPr>
          <p:cNvPr id="26626" name="Rectangle 2"/>
          <p:cNvSpPr>
            <a:spLocks noGrp="1" noChangeArrowheads="1"/>
          </p:cNvSpPr>
          <p:nvPr>
            <p:ph type="title"/>
          </p:nvPr>
        </p:nvSpPr>
        <p:spPr/>
        <p:txBody>
          <a:bodyPr>
            <a:normAutofit fontScale="90000"/>
          </a:bodyPr>
          <a:lstStyle/>
          <a:p>
            <a:pPr eaLnBrk="1" fontAlgn="auto" hangingPunct="1">
              <a:spcAft>
                <a:spcPts val="0"/>
              </a:spcAft>
              <a:defRPr/>
            </a:pPr>
            <a:r>
              <a:rPr lang="en-US" dirty="0">
                <a:latin typeface="Lucida Sans" pitchFamily="34" charset="0"/>
              </a:rPr>
              <a:t>What Makes a Word Inappropriate for Instruction?</a:t>
            </a:r>
          </a:p>
        </p:txBody>
      </p:sp>
      <p:sp>
        <p:nvSpPr>
          <p:cNvPr id="26628" name="Rectangle 4"/>
          <p:cNvSpPr>
            <a:spLocks noChangeArrowheads="1"/>
          </p:cNvSpPr>
          <p:nvPr/>
        </p:nvSpPr>
        <p:spPr bwMode="auto">
          <a:xfrm>
            <a:off x="611188" y="3810000"/>
            <a:ext cx="7770812" cy="1676400"/>
          </a:xfrm>
          <a:prstGeom prst="rect">
            <a:avLst/>
          </a:prstGeom>
          <a:noFill/>
          <a:ln w="9525">
            <a:noFill/>
            <a:miter lim="800000"/>
            <a:headEnd/>
            <a:tailEnd/>
          </a:ln>
        </p:spPr>
        <p:txBody>
          <a:bodyPr/>
          <a:lstStyle/>
          <a:p>
            <a:pPr marL="342900" indent="-342900">
              <a:lnSpc>
                <a:spcPct val="90000"/>
              </a:lnSpc>
              <a:spcBef>
                <a:spcPct val="20000"/>
              </a:spcBef>
            </a:pPr>
            <a:endParaRPr lang="en-US" sz="2800">
              <a:latin typeface="Lucida Sans"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barn(inVertical)">
                                      <p:cBhvr>
                                        <p:cTn id="7" dur="500"/>
                                        <p:tgtEl>
                                          <p:spTgt spid="2662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6627">
                                            <p:txEl>
                                              <p:pRg st="0" end="0"/>
                                            </p:txEl>
                                          </p:spTgt>
                                        </p:tgtEl>
                                        <p:attrNameLst>
                                          <p:attrName>style.visibility</p:attrName>
                                        </p:attrNameLst>
                                      </p:cBhvr>
                                      <p:to>
                                        <p:strVal val="visible"/>
                                      </p:to>
                                    </p:set>
                                    <p:animEffect transition="in" filter="barn(inVertical)">
                                      <p:cBhvr>
                                        <p:cTn id="12" dur="500"/>
                                        <p:tgtEl>
                                          <p:spTgt spid="2662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6627">
                                            <p:txEl>
                                              <p:pRg st="1" end="1"/>
                                            </p:txEl>
                                          </p:spTgt>
                                        </p:tgtEl>
                                        <p:attrNameLst>
                                          <p:attrName>style.visibility</p:attrName>
                                        </p:attrNameLst>
                                      </p:cBhvr>
                                      <p:to>
                                        <p:strVal val="visible"/>
                                      </p:to>
                                    </p:set>
                                    <p:animEffect transition="in" filter="barn(inVertical)">
                                      <p:cBhvr>
                                        <p:cTn id="17" dur="500"/>
                                        <p:tgtEl>
                                          <p:spTgt spid="2662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nodePh="1">
                                  <p:stCondLst>
                                    <p:cond delay="0"/>
                                  </p:stCondLst>
                                  <p:endCondLst>
                                    <p:cond evt="begin" delay="0">
                                      <p:tn val="20"/>
                                    </p:cond>
                                  </p:endCondLst>
                                  <p:childTnLst>
                                    <p:set>
                                      <p:cBhvr>
                                        <p:cTn id="21" dur="1" fill="hold">
                                          <p:stCondLst>
                                            <p:cond delay="0"/>
                                          </p:stCondLst>
                                        </p:cTn>
                                        <p:tgtEl>
                                          <p:spTgt spid="26628"/>
                                        </p:tgtEl>
                                        <p:attrNameLst>
                                          <p:attrName>style.visibility</p:attrName>
                                        </p:attrNameLst>
                                      </p:cBhvr>
                                      <p:to>
                                        <p:strVal val="visible"/>
                                      </p:to>
                                    </p:set>
                                    <p:animEffect transition="in" filter="barn(inVertical)">
                                      <p:cBhvr>
                                        <p:cTn id="22" dur="500"/>
                                        <p:tgtEl>
                                          <p:spTgt spid="266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autoUpdateAnimBg="0"/>
      <p:bldP spid="26628"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1"/>
          <p:cNvSpPr>
            <a:spLocks noGrp="1"/>
          </p:cNvSpPr>
          <p:nvPr>
            <p:ph idx="1"/>
          </p:nvPr>
        </p:nvSpPr>
        <p:spPr>
          <a:xfrm>
            <a:off x="457200" y="1371601"/>
            <a:ext cx="8229600" cy="3429000"/>
          </a:xfrm>
        </p:spPr>
        <p:txBody>
          <a:bodyPr/>
          <a:lstStyle/>
          <a:p>
            <a:pPr eaLnBrk="1" hangingPunct="1"/>
            <a:endParaRPr lang="en-US" smtClean="0"/>
          </a:p>
          <a:p>
            <a:pPr eaLnBrk="1" hangingPunct="1"/>
            <a:r>
              <a:rPr lang="en-US" smtClean="0"/>
              <a:t>Vocabulary instruction must be “robust”- vigorous, strong, and powerful in effect.</a:t>
            </a:r>
          </a:p>
          <a:p>
            <a:pPr eaLnBrk="1" hangingPunct="1"/>
            <a:r>
              <a:rPr lang="en-US" smtClean="0">
                <a:latin typeface="Lucida Sans" pitchFamily="34" charset="0"/>
              </a:rPr>
              <a:t>A robust approach to vocabulary instruction involves directly explaining the meanings of words along with thought-provoking, interactive follow-up.</a:t>
            </a:r>
          </a:p>
          <a:p>
            <a:pPr eaLnBrk="1" hangingPunct="1"/>
            <a:endParaRPr lang="en-US" smtClean="0"/>
          </a:p>
        </p:txBody>
      </p:sp>
      <p:sp>
        <p:nvSpPr>
          <p:cNvPr id="3" name="Title 2"/>
          <p:cNvSpPr>
            <a:spLocks noGrp="1"/>
          </p:cNvSpPr>
          <p:nvPr>
            <p:ph type="title"/>
          </p:nvPr>
        </p:nvSpPr>
        <p:spPr>
          <a:xfrm>
            <a:off x="457200" y="238126"/>
            <a:ext cx="8229600" cy="1438275"/>
          </a:xfrm>
        </p:spPr>
        <p:txBody>
          <a:bodyPr/>
          <a:lstStyle/>
          <a:p>
            <a:pPr eaLnBrk="1" hangingPunct="1">
              <a:defRPr/>
            </a:pPr>
            <a:r>
              <a:rPr lang="en-US" dirty="0" smtClean="0"/>
              <a:t>The operative principle for effective vocabulary instruction</a:t>
            </a:r>
            <a:endParaRPr lang="en-US" dirty="0"/>
          </a:p>
        </p:txBody>
      </p:sp>
    </p:spTree>
  </p:cSld>
  <p:clrMapOvr>
    <a:masterClrMapping/>
  </p:clrMapOvr>
  <p:transition spd="slow">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524000"/>
            <a:ext cx="8915400" cy="4038600"/>
          </a:xfrm>
        </p:spPr>
        <p:txBody>
          <a:bodyPr>
            <a:normAutofit fontScale="25000" lnSpcReduction="20000"/>
          </a:bodyPr>
          <a:lstStyle/>
          <a:p>
            <a:pPr marL="852678" indent="-742950" eaLnBrk="1" fontAlgn="auto" hangingPunct="1">
              <a:spcAft>
                <a:spcPts val="0"/>
              </a:spcAft>
              <a:defRPr/>
            </a:pPr>
            <a:r>
              <a:rPr lang="en-US" sz="11200" dirty="0" smtClean="0"/>
              <a:t>Choose 3-4 new words to teach. </a:t>
            </a:r>
            <a:r>
              <a:rPr lang="en-US" sz="11200" i="1" dirty="0" smtClean="0"/>
              <a:t>These words must be unfamiliar, but the concept represented by each word is one that children understand and could use in conversation.</a:t>
            </a:r>
          </a:p>
          <a:p>
            <a:pPr marL="852678" indent="-742950" eaLnBrk="1" fontAlgn="auto" hangingPunct="1">
              <a:spcAft>
                <a:spcPts val="0"/>
              </a:spcAft>
              <a:buFont typeface="Wingdings 3"/>
              <a:buNone/>
              <a:defRPr/>
            </a:pPr>
            <a:endParaRPr lang="en-US" sz="11200" i="1" dirty="0" smtClean="0"/>
          </a:p>
          <a:p>
            <a:pPr marL="852678" indent="-742950" eaLnBrk="1" fontAlgn="auto" hangingPunct="1">
              <a:spcAft>
                <a:spcPts val="0"/>
              </a:spcAft>
              <a:buFont typeface="Wingdings 3"/>
              <a:buChar char=""/>
              <a:defRPr/>
            </a:pPr>
            <a:r>
              <a:rPr lang="en-US" sz="11200" dirty="0" smtClean="0"/>
              <a:t>Read the story, discuss it, and wrap it up. Return to the story for vocabulary instruction. (If a word is needed to understand the story, stop and briefly </a:t>
            </a:r>
          </a:p>
          <a:p>
            <a:pPr marL="852678" indent="-742950" eaLnBrk="1" fontAlgn="auto" hangingPunct="1">
              <a:spcAft>
                <a:spcPts val="0"/>
              </a:spcAft>
              <a:buFont typeface="Wingdings 3"/>
              <a:buChar char=""/>
              <a:defRPr/>
            </a:pPr>
            <a:r>
              <a:rPr lang="en-US" sz="11200" dirty="0" smtClean="0"/>
              <a:t>explain it during reading.)</a:t>
            </a:r>
          </a:p>
          <a:p>
            <a:pPr marL="852678" indent="-742950" eaLnBrk="1" fontAlgn="auto" hangingPunct="1">
              <a:spcAft>
                <a:spcPts val="0"/>
              </a:spcAft>
              <a:buFont typeface="+mj-lt"/>
              <a:buAutoNum type="arabicPeriod"/>
              <a:defRPr/>
            </a:pPr>
            <a:endParaRPr lang="en-US" sz="3600" i="1" dirty="0" smtClean="0"/>
          </a:p>
          <a:p>
            <a:pPr marL="852678" indent="-742950" eaLnBrk="1" fontAlgn="auto" hangingPunct="1">
              <a:spcAft>
                <a:spcPts val="0"/>
              </a:spcAft>
              <a:buFont typeface="+mj-lt"/>
              <a:buAutoNum type="arabicPeriod"/>
              <a:defRPr/>
            </a:pPr>
            <a:endParaRPr lang="en-US" sz="3600" i="1" dirty="0" smtClean="0"/>
          </a:p>
          <a:p>
            <a:pPr marL="852678" indent="-742950" eaLnBrk="1" fontAlgn="auto" hangingPunct="1">
              <a:spcAft>
                <a:spcPts val="0"/>
              </a:spcAft>
              <a:buFont typeface="+mj-lt"/>
              <a:buAutoNum type="arabicPeriod"/>
              <a:defRPr/>
            </a:pPr>
            <a:endParaRPr lang="en-US" sz="3600" i="1" dirty="0" smtClean="0"/>
          </a:p>
          <a:p>
            <a:pPr marL="852678" indent="-742950" eaLnBrk="1" fontAlgn="auto" hangingPunct="1">
              <a:spcAft>
                <a:spcPts val="0"/>
              </a:spcAft>
              <a:buFont typeface="+mj-lt"/>
              <a:buAutoNum type="arabicPeriod"/>
              <a:defRPr/>
            </a:pPr>
            <a:endParaRPr lang="en-US" sz="3600" i="1" dirty="0" smtClean="0"/>
          </a:p>
          <a:p>
            <a:pPr marL="852678" indent="-742950" eaLnBrk="1" fontAlgn="auto" hangingPunct="1">
              <a:spcAft>
                <a:spcPts val="0"/>
              </a:spcAft>
              <a:buFont typeface="+mj-lt"/>
              <a:buAutoNum type="arabicPeriod"/>
              <a:defRPr/>
            </a:pPr>
            <a:endParaRPr lang="en-US" sz="3600" i="1" dirty="0" smtClean="0"/>
          </a:p>
          <a:p>
            <a:pPr marL="852678" indent="-742950" eaLnBrk="1" fontAlgn="auto" hangingPunct="1">
              <a:spcAft>
                <a:spcPts val="0"/>
              </a:spcAft>
              <a:buFont typeface="+mj-lt"/>
              <a:buAutoNum type="arabicPeriod"/>
              <a:defRPr/>
            </a:pPr>
            <a:endParaRPr lang="en-US" sz="3600" i="1" dirty="0" smtClean="0"/>
          </a:p>
          <a:p>
            <a:pPr marL="365760" indent="-256032" eaLnBrk="1" fontAlgn="auto" hangingPunct="1">
              <a:spcAft>
                <a:spcPts val="0"/>
              </a:spcAft>
              <a:buFont typeface="Wingdings 3"/>
              <a:buChar char=""/>
              <a:defRPr/>
            </a:pPr>
            <a:endParaRPr lang="en-US" sz="3600" i="1" dirty="0" smtClean="0"/>
          </a:p>
          <a:p>
            <a:pPr marL="365760" indent="-256032" eaLnBrk="1" fontAlgn="auto" hangingPunct="1">
              <a:spcAft>
                <a:spcPts val="0"/>
              </a:spcAft>
              <a:buFont typeface="Wingdings 3"/>
              <a:buChar char=""/>
              <a:defRPr/>
            </a:pPr>
            <a:endParaRPr lang="en-US" sz="3600" i="1" dirty="0" smtClean="0"/>
          </a:p>
          <a:p>
            <a:pPr marL="365760" indent="-256032" eaLnBrk="1" fontAlgn="auto" hangingPunct="1">
              <a:spcAft>
                <a:spcPts val="0"/>
              </a:spcAft>
              <a:buFont typeface="Wingdings 3"/>
              <a:buChar char=""/>
              <a:defRPr/>
            </a:pPr>
            <a:endParaRPr lang="en-US" sz="3600" i="1" dirty="0" smtClean="0"/>
          </a:p>
          <a:p>
            <a:pPr marL="365760" indent="-256032" eaLnBrk="1" fontAlgn="auto" hangingPunct="1">
              <a:spcAft>
                <a:spcPts val="0"/>
              </a:spcAft>
              <a:buFont typeface="Wingdings 3"/>
              <a:buNone/>
              <a:defRPr/>
            </a:pPr>
            <a:endParaRPr lang="en-US" sz="2000" i="1" dirty="0" smtClean="0"/>
          </a:p>
          <a:p>
            <a:pPr marL="365760" indent="-256032" eaLnBrk="1" fontAlgn="auto" hangingPunct="1">
              <a:spcAft>
                <a:spcPts val="0"/>
              </a:spcAft>
              <a:buFont typeface="Wingdings 3"/>
              <a:buNone/>
              <a:defRPr/>
            </a:pPr>
            <a:endParaRPr lang="en-US" sz="2000" i="1" dirty="0" smtClean="0"/>
          </a:p>
          <a:p>
            <a:pPr marL="365760" indent="-256032" eaLnBrk="1" fontAlgn="auto" hangingPunct="1">
              <a:spcAft>
                <a:spcPts val="0"/>
              </a:spcAft>
              <a:buFont typeface="Wingdings 3"/>
              <a:buNone/>
              <a:defRPr/>
            </a:pPr>
            <a:r>
              <a:rPr lang="en-US" sz="2000" i="1" dirty="0" smtClean="0"/>
              <a:t>					Bringing Words to Life (Beck, 2002)</a:t>
            </a:r>
            <a:endParaRPr lang="en-US" sz="2000" dirty="0"/>
          </a:p>
        </p:txBody>
      </p:sp>
      <p:sp>
        <p:nvSpPr>
          <p:cNvPr id="3" name="Title 2"/>
          <p:cNvSpPr>
            <a:spLocks noGrp="1"/>
          </p:cNvSpPr>
          <p:nvPr>
            <p:ph type="title"/>
          </p:nvPr>
        </p:nvSpPr>
        <p:spPr>
          <a:xfrm>
            <a:off x="152400" y="381000"/>
            <a:ext cx="8991600" cy="1295400"/>
          </a:xfrm>
        </p:spPr>
        <p:txBody>
          <a:bodyPr>
            <a:normAutofit fontScale="90000"/>
          </a:bodyPr>
          <a:lstStyle/>
          <a:p>
            <a:pPr eaLnBrk="1" fontAlgn="auto" hangingPunct="1">
              <a:spcAft>
                <a:spcPts val="0"/>
              </a:spcAft>
              <a:defRPr/>
            </a:pPr>
            <a:r>
              <a:rPr lang="en-US" sz="4000" dirty="0" smtClean="0"/>
              <a:t>USING READ-ALOUDS (Trade Books) FOR VOCABULARY INSTRUCTION (K-2</a:t>
            </a:r>
            <a:r>
              <a:rPr lang="en-US" sz="2800" dirty="0" smtClean="0"/>
              <a:t>)</a:t>
            </a:r>
            <a:r>
              <a:rPr lang="en-US" sz="4400" dirty="0" smtClean="0"/>
              <a:t> </a:t>
            </a:r>
            <a:br>
              <a:rPr lang="en-US" sz="4400" dirty="0" smtClean="0"/>
            </a:br>
            <a:endParaRPr lang="en-US" sz="3100" dirty="0"/>
          </a:p>
        </p:txBody>
      </p:sp>
    </p:spTree>
  </p:cSld>
  <p:clrMapOvr>
    <a:masterClrMapping/>
  </p:clrMapOvr>
  <p:transition spd="slow">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1"/>
            <a:ext cx="8229600" cy="4038600"/>
          </a:xfrm>
        </p:spPr>
        <p:txBody>
          <a:bodyPr>
            <a:normAutofit fontScale="92500" lnSpcReduction="10000"/>
          </a:bodyPr>
          <a:lstStyle/>
          <a:p>
            <a:pPr marL="624078" indent="-514350" eaLnBrk="1" fontAlgn="auto" hangingPunct="1">
              <a:spcAft>
                <a:spcPts val="0"/>
              </a:spcAft>
              <a:buFont typeface="+mj-lt"/>
              <a:buAutoNum type="arabicPeriod"/>
              <a:defRPr/>
            </a:pPr>
            <a:r>
              <a:rPr lang="en-US" dirty="0" smtClean="0"/>
              <a:t>Read the story.</a:t>
            </a:r>
          </a:p>
          <a:p>
            <a:pPr marL="624078" indent="-514350" eaLnBrk="1" fontAlgn="auto" hangingPunct="1">
              <a:spcAft>
                <a:spcPts val="0"/>
              </a:spcAft>
              <a:buFont typeface="+mj-lt"/>
              <a:buAutoNum type="arabicPeriod"/>
              <a:defRPr/>
            </a:pPr>
            <a:r>
              <a:rPr lang="en-US" dirty="0" smtClean="0"/>
              <a:t>Contextualize the word within the story.</a:t>
            </a:r>
          </a:p>
          <a:p>
            <a:pPr marL="624078" indent="-514350" eaLnBrk="1" fontAlgn="auto" hangingPunct="1">
              <a:spcAft>
                <a:spcPts val="0"/>
              </a:spcAft>
              <a:buFont typeface="+mj-lt"/>
              <a:buAutoNum type="arabicPeriod"/>
              <a:defRPr/>
            </a:pPr>
            <a:r>
              <a:rPr lang="en-US" dirty="0" smtClean="0"/>
              <a:t>Have children say the word.</a:t>
            </a:r>
          </a:p>
          <a:p>
            <a:pPr marL="624078" indent="-514350" eaLnBrk="1" fontAlgn="auto" hangingPunct="1">
              <a:spcAft>
                <a:spcPts val="0"/>
              </a:spcAft>
              <a:buFont typeface="+mj-lt"/>
              <a:buAutoNum type="arabicPeriod"/>
              <a:defRPr/>
            </a:pPr>
            <a:r>
              <a:rPr lang="en-US" dirty="0" smtClean="0"/>
              <a:t>Provide a </a:t>
            </a:r>
            <a:r>
              <a:rPr lang="en-US" i="1" dirty="0" smtClean="0"/>
              <a:t>student-friendly </a:t>
            </a:r>
            <a:r>
              <a:rPr lang="en-US" dirty="0" smtClean="0"/>
              <a:t>explanation of the word.</a:t>
            </a:r>
          </a:p>
          <a:p>
            <a:pPr marL="624078" indent="-514350" eaLnBrk="1" fontAlgn="auto" hangingPunct="1">
              <a:spcAft>
                <a:spcPts val="0"/>
              </a:spcAft>
              <a:buFont typeface="+mj-lt"/>
              <a:buAutoNum type="arabicPeriod"/>
              <a:defRPr/>
            </a:pPr>
            <a:r>
              <a:rPr lang="en-US" dirty="0" smtClean="0"/>
              <a:t>Present examples of the word used in contexts different from the story context.</a:t>
            </a:r>
          </a:p>
          <a:p>
            <a:pPr marL="624078" indent="-514350" eaLnBrk="1" fontAlgn="auto" hangingPunct="1">
              <a:spcAft>
                <a:spcPts val="0"/>
              </a:spcAft>
              <a:buFont typeface="+mj-lt"/>
              <a:buAutoNum type="arabicPeriod"/>
              <a:defRPr/>
            </a:pPr>
            <a:r>
              <a:rPr lang="en-US" dirty="0" smtClean="0"/>
              <a:t>Engage children in activities that get them to interact with the words.</a:t>
            </a:r>
          </a:p>
          <a:p>
            <a:pPr marL="624078" indent="-514350" eaLnBrk="1" fontAlgn="auto" hangingPunct="1">
              <a:spcAft>
                <a:spcPts val="0"/>
              </a:spcAft>
              <a:buFont typeface="+mj-lt"/>
              <a:buAutoNum type="arabicPeriod"/>
              <a:defRPr/>
            </a:pPr>
            <a:r>
              <a:rPr lang="en-US" dirty="0" smtClean="0"/>
              <a:t>Have children say the word again.</a:t>
            </a:r>
          </a:p>
          <a:p>
            <a:pPr marL="624078" indent="-514350" eaLnBrk="1" fontAlgn="auto" hangingPunct="1">
              <a:spcAft>
                <a:spcPts val="0"/>
              </a:spcAft>
              <a:buFont typeface="+mj-lt"/>
              <a:buAutoNum type="arabicPeriod"/>
              <a:defRPr/>
            </a:pPr>
            <a:endParaRPr lang="en-US" dirty="0"/>
          </a:p>
        </p:txBody>
      </p:sp>
      <p:sp>
        <p:nvSpPr>
          <p:cNvPr id="3" name="Title 2"/>
          <p:cNvSpPr>
            <a:spLocks noGrp="1"/>
          </p:cNvSpPr>
          <p:nvPr>
            <p:ph type="title"/>
          </p:nvPr>
        </p:nvSpPr>
        <p:spPr>
          <a:xfrm>
            <a:off x="457200" y="238020"/>
            <a:ext cx="8229600" cy="990600"/>
          </a:xfrm>
        </p:spPr>
        <p:txBody>
          <a:bodyPr>
            <a:normAutofit fontScale="90000"/>
          </a:bodyPr>
          <a:lstStyle/>
          <a:p>
            <a:pPr eaLnBrk="1" fontAlgn="auto" hangingPunct="1">
              <a:spcAft>
                <a:spcPts val="0"/>
              </a:spcAft>
              <a:defRPr/>
            </a:pPr>
            <a:r>
              <a:rPr lang="en-US" dirty="0" smtClean="0"/>
              <a:t>INSTRUCTIONAL SEQUENCE FOR READ-ALOUDS </a:t>
            </a:r>
            <a:endParaRPr lang="en-US" dirty="0"/>
          </a:p>
        </p:txBody>
      </p:sp>
    </p:spTree>
  </p:cSld>
  <p:clrMapOvr>
    <a:masterClrMapping/>
  </p:clrMapOvr>
  <p:transition spd="slow">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a:xfrm>
            <a:off x="457200" y="1905000"/>
            <a:ext cx="8229600" cy="3302000"/>
          </a:xfrm>
        </p:spPr>
        <p:txBody>
          <a:bodyPr/>
          <a:lstStyle/>
          <a:p>
            <a:pPr eaLnBrk="1" hangingPunct="1"/>
            <a:endParaRPr lang="en-US" sz="2800" dirty="0" smtClean="0">
              <a:latin typeface="Comic Sans MS" pitchFamily="66" charset="0"/>
            </a:endParaRPr>
          </a:p>
          <a:p>
            <a:pPr eaLnBrk="1" hangingPunct="1"/>
            <a:r>
              <a:rPr lang="en-US" sz="2800" dirty="0" smtClean="0">
                <a:latin typeface="Lucida Sans" pitchFamily="34" charset="0"/>
              </a:rPr>
              <a:t>It is clear that a large and rich vocabulary is the hallmark of an educated individual.</a:t>
            </a:r>
          </a:p>
          <a:p>
            <a:pPr eaLnBrk="1" hangingPunct="1"/>
            <a:endParaRPr lang="en-US" sz="2800" dirty="0" smtClean="0">
              <a:latin typeface="Comic Sans MS" pitchFamily="66" charset="0"/>
            </a:endParaRPr>
          </a:p>
          <a:p>
            <a:pPr eaLnBrk="1" hangingPunct="1">
              <a:buFont typeface="Wingdings 3" pitchFamily="18" charset="2"/>
              <a:buNone/>
            </a:pPr>
            <a:r>
              <a:rPr lang="en-US" sz="2800" dirty="0" smtClean="0">
                <a:latin typeface="Comic Sans MS" pitchFamily="66" charset="0"/>
              </a:rPr>
              <a:t>	                           </a:t>
            </a:r>
            <a:r>
              <a:rPr lang="en-US" sz="2000" dirty="0" smtClean="0">
                <a:latin typeface="Comic Sans MS" pitchFamily="66" charset="0"/>
              </a:rPr>
              <a:t>(</a:t>
            </a:r>
            <a:r>
              <a:rPr lang="en-US" sz="2000" dirty="0" smtClean="0">
                <a:latin typeface="Lucida Sans" pitchFamily="34" charset="0"/>
              </a:rPr>
              <a:t>Beck, I. </a:t>
            </a:r>
            <a:r>
              <a:rPr lang="en-US" sz="2000" i="1" dirty="0" smtClean="0">
                <a:latin typeface="Lucida Sans" pitchFamily="34" charset="0"/>
              </a:rPr>
              <a:t>Bringing Words to Life, 2002)</a:t>
            </a:r>
            <a:r>
              <a:rPr lang="en-US" sz="2800" dirty="0" smtClean="0">
                <a:latin typeface="Comic Sans MS" pitchFamily="66" charset="0"/>
              </a:rPr>
              <a:t/>
            </a:r>
            <a:br>
              <a:rPr lang="en-US" sz="2800" dirty="0" smtClean="0">
                <a:latin typeface="Comic Sans MS" pitchFamily="66" charset="0"/>
              </a:rPr>
            </a:br>
            <a:endParaRPr lang="en-US" sz="2800" dirty="0" smtClean="0">
              <a:latin typeface="Comic Sans MS" pitchFamily="66" charset="0"/>
            </a:endParaRPr>
          </a:p>
          <a:p>
            <a:pPr eaLnBrk="1" hangingPunct="1">
              <a:buFont typeface="Wingdings" pitchFamily="2" charset="2"/>
              <a:buNone/>
            </a:pPr>
            <a:endParaRPr lang="en-US" sz="2800" dirty="0" smtClean="0">
              <a:latin typeface="Comic Sans MS" pitchFamily="66" charset="0"/>
            </a:endParaRPr>
          </a:p>
          <a:p>
            <a:pPr eaLnBrk="1" hangingPunct="1"/>
            <a:endParaRPr lang="en-US" sz="2800" dirty="0" smtClean="0"/>
          </a:p>
        </p:txBody>
      </p:sp>
      <p:sp>
        <p:nvSpPr>
          <p:cNvPr id="3" name="Title 2"/>
          <p:cNvSpPr>
            <a:spLocks noGrp="1"/>
          </p:cNvSpPr>
          <p:nvPr>
            <p:ph type="title"/>
          </p:nvPr>
        </p:nvSpPr>
        <p:spPr>
          <a:xfrm>
            <a:off x="457200" y="533400"/>
            <a:ext cx="8229600" cy="1219200"/>
          </a:xfrm>
        </p:spPr>
        <p:txBody>
          <a:bodyPr/>
          <a:lstStyle/>
          <a:p>
            <a:pPr eaLnBrk="1" hangingPunct="1">
              <a:defRPr/>
            </a:pPr>
            <a:r>
              <a:rPr lang="en-US" dirty="0" smtClean="0"/>
              <a:t>The Bottom Line…</a:t>
            </a:r>
            <a:endParaRPr lang="en-US" dirty="0"/>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3075">
                                            <p:txEl>
                                              <p:pRg st="1" end="1"/>
                                            </p:txEl>
                                          </p:spTgt>
                                        </p:tgtEl>
                                        <p:attrNameLst>
                                          <p:attrName>style.visibility</p:attrName>
                                        </p:attrNameLst>
                                      </p:cBhvr>
                                      <p:to>
                                        <p:strVal val="visible"/>
                                      </p:to>
                                    </p:set>
                                    <p:anim calcmode="lin" valueType="num">
                                      <p:cBhvr additive="base">
                                        <p:cTn id="7" dur="500" fill="hold"/>
                                        <p:tgtEl>
                                          <p:spTgt spid="3075">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7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3075">
                                            <p:txEl>
                                              <p:pRg st="3" end="3"/>
                                            </p:txEl>
                                          </p:spTgt>
                                        </p:tgtEl>
                                        <p:attrNameLst>
                                          <p:attrName>style.visibility</p:attrName>
                                        </p:attrNameLst>
                                      </p:cBhvr>
                                      <p:to>
                                        <p:strVal val="visible"/>
                                      </p:to>
                                    </p:set>
                                    <p:anim calcmode="lin" valueType="num">
                                      <p:cBhvr additive="base">
                                        <p:cTn id="13" dur="500" fill="hold"/>
                                        <p:tgtEl>
                                          <p:spTgt spid="3075">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7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6"/>
          <p:cNvSpPr>
            <a:spLocks noGrp="1"/>
          </p:cNvSpPr>
          <p:nvPr>
            <p:ph idx="1"/>
          </p:nvPr>
        </p:nvSpPr>
        <p:spPr>
          <a:xfrm>
            <a:off x="457200" y="1828800"/>
            <a:ext cx="8229600" cy="3581400"/>
          </a:xfrm>
        </p:spPr>
        <p:txBody>
          <a:bodyPr/>
          <a:lstStyle/>
          <a:p>
            <a:pPr eaLnBrk="1" hangingPunct="1">
              <a:buFont typeface="Wingdings 3" pitchFamily="18" charset="2"/>
              <a:buNone/>
            </a:pPr>
            <a:r>
              <a:rPr lang="en-US" smtClean="0"/>
              <a:t>THREE FEATURES:</a:t>
            </a:r>
          </a:p>
          <a:p>
            <a:pPr eaLnBrk="1" hangingPunct="1"/>
            <a:r>
              <a:rPr lang="en-US" smtClean="0"/>
              <a:t>Frequent encounters with words</a:t>
            </a:r>
          </a:p>
          <a:p>
            <a:pPr eaLnBrk="1" hangingPunct="1"/>
            <a:r>
              <a:rPr lang="en-US" smtClean="0"/>
              <a:t>Richness of instruction</a:t>
            </a:r>
          </a:p>
          <a:p>
            <a:pPr eaLnBrk="1" hangingPunct="1"/>
            <a:r>
              <a:rPr lang="en-US" smtClean="0"/>
              <a:t>Extension of word use beyond the classroom</a:t>
            </a:r>
          </a:p>
        </p:txBody>
      </p:sp>
      <p:sp>
        <p:nvSpPr>
          <p:cNvPr id="2" name="Title 1"/>
          <p:cNvSpPr>
            <a:spLocks noGrp="1"/>
          </p:cNvSpPr>
          <p:nvPr>
            <p:ph type="title"/>
          </p:nvPr>
        </p:nvSpPr>
        <p:spPr>
          <a:xfrm>
            <a:off x="228600" y="238020"/>
            <a:ext cx="8686800" cy="990600"/>
          </a:xfrm>
        </p:spPr>
        <p:txBody>
          <a:bodyPr/>
          <a:lstStyle/>
          <a:p>
            <a:pPr eaLnBrk="1" fontAlgn="auto" hangingPunct="1">
              <a:spcAft>
                <a:spcPts val="0"/>
              </a:spcAft>
              <a:defRPr/>
            </a:pPr>
            <a:r>
              <a:rPr lang="en-US" dirty="0" smtClean="0"/>
              <a:t> INSTRUCTION IN LATER GRADES</a:t>
            </a:r>
            <a:endParaRPr lang="en-US" dirty="0"/>
          </a:p>
        </p:txBody>
      </p:sp>
    </p:spTree>
  </p:cSld>
  <p:clrMapOvr>
    <a:masterClrMapping/>
  </p:clrMapOvr>
  <p:transition spd="slow">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1"/>
          <p:cNvSpPr>
            <a:spLocks noGrp="1"/>
          </p:cNvSpPr>
          <p:nvPr>
            <p:ph idx="1"/>
          </p:nvPr>
        </p:nvSpPr>
        <p:spPr>
          <a:xfrm>
            <a:off x="457200" y="1524000"/>
            <a:ext cx="8229600" cy="3683000"/>
          </a:xfrm>
        </p:spPr>
        <p:txBody>
          <a:bodyPr/>
          <a:lstStyle/>
          <a:p>
            <a:pPr marL="622300" indent="-514350" eaLnBrk="1" hangingPunct="1">
              <a:buFont typeface="Lucida Sans Unicode" pitchFamily="34" charset="0"/>
              <a:buAutoNum type="arabicPeriod"/>
            </a:pPr>
            <a:r>
              <a:rPr lang="en-US" smtClean="0"/>
              <a:t>Brief explanation of new word.</a:t>
            </a:r>
          </a:p>
          <a:p>
            <a:pPr marL="622300" indent="-514350" eaLnBrk="1" hangingPunct="1">
              <a:buFont typeface="Lucida Sans Unicode" pitchFamily="34" charset="0"/>
              <a:buAutoNum type="arabicPeriod"/>
            </a:pPr>
            <a:r>
              <a:rPr lang="en-US" smtClean="0"/>
              <a:t>Non-linguistic representation of new word.</a:t>
            </a:r>
          </a:p>
          <a:p>
            <a:pPr marL="622300" indent="-514350" eaLnBrk="1" hangingPunct="1">
              <a:buFont typeface="Lucida Sans Unicode" pitchFamily="34" charset="0"/>
              <a:buAutoNum type="arabicPeriod"/>
            </a:pPr>
            <a:r>
              <a:rPr lang="en-US" smtClean="0"/>
              <a:t>Students come up with own explanation or description of new word.</a:t>
            </a:r>
          </a:p>
          <a:p>
            <a:pPr marL="622300" indent="-514350" eaLnBrk="1" hangingPunct="1">
              <a:buFont typeface="Lucida Sans Unicode" pitchFamily="34" charset="0"/>
              <a:buAutoNum type="arabicPeriod"/>
            </a:pPr>
            <a:r>
              <a:rPr lang="en-US" smtClean="0"/>
              <a:t>Students create own nonlinguistic representation of new word.</a:t>
            </a:r>
          </a:p>
          <a:p>
            <a:pPr marL="622300" indent="-514350" eaLnBrk="1" hangingPunct="1">
              <a:buFont typeface="Lucida Sans Unicode" pitchFamily="34" charset="0"/>
              <a:buAutoNum type="arabicPeriod"/>
            </a:pPr>
            <a:r>
              <a:rPr lang="en-US" smtClean="0"/>
              <a:t>Review and revisit explanations and representations. </a:t>
            </a:r>
          </a:p>
          <a:p>
            <a:pPr marL="622300" indent="-514350" eaLnBrk="1" hangingPunct="1">
              <a:buFont typeface="Lucida Sans Unicode" pitchFamily="34" charset="0"/>
              <a:buAutoNum type="arabicPeriod"/>
            </a:pPr>
            <a:endParaRPr lang="en-US" smtClean="0"/>
          </a:p>
        </p:txBody>
      </p:sp>
      <p:sp>
        <p:nvSpPr>
          <p:cNvPr id="3" name="Title 2"/>
          <p:cNvSpPr>
            <a:spLocks noGrp="1"/>
          </p:cNvSpPr>
          <p:nvPr>
            <p:ph type="title"/>
          </p:nvPr>
        </p:nvSpPr>
        <p:spPr>
          <a:xfrm>
            <a:off x="457200" y="228600"/>
            <a:ext cx="8686800" cy="1142999"/>
          </a:xfrm>
        </p:spPr>
        <p:txBody>
          <a:bodyPr>
            <a:normAutofit fontScale="90000"/>
          </a:bodyPr>
          <a:lstStyle/>
          <a:p>
            <a:pPr eaLnBrk="1" hangingPunct="1">
              <a:defRPr/>
            </a:pPr>
            <a:r>
              <a:rPr lang="en-US" dirty="0" smtClean="0"/>
              <a:t>FIVE STEP PROCESS </a:t>
            </a:r>
            <a:br>
              <a:rPr lang="en-US" dirty="0" smtClean="0"/>
            </a:br>
            <a:r>
              <a:rPr lang="en-US" dirty="0" smtClean="0"/>
              <a:t>	</a:t>
            </a:r>
            <a:r>
              <a:rPr lang="en-US" sz="2400" dirty="0" smtClean="0"/>
              <a:t>(</a:t>
            </a:r>
            <a:r>
              <a:rPr lang="en-US" sz="2400" dirty="0" err="1" smtClean="0"/>
              <a:t>Marzano</a:t>
            </a:r>
            <a:r>
              <a:rPr lang="en-US" sz="2400" dirty="0" smtClean="0"/>
              <a:t>, R. </a:t>
            </a:r>
            <a:r>
              <a:rPr lang="en-US" sz="2400" i="1" dirty="0" smtClean="0"/>
              <a:t>Classroom  Instruction That Works, </a:t>
            </a:r>
            <a:r>
              <a:rPr lang="en-US" sz="2400" dirty="0" smtClean="0"/>
              <a:t>2001)</a:t>
            </a:r>
            <a:endParaRPr lang="en-US" dirty="0"/>
          </a:p>
        </p:txBody>
      </p:sp>
    </p:spTree>
  </p:cSld>
  <p:clrMapOvr>
    <a:masterClrMapping/>
  </p:clrMapOvr>
  <p:transition spd="slow">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1"/>
          <p:cNvSpPr>
            <a:spLocks noGrp="1"/>
          </p:cNvSpPr>
          <p:nvPr>
            <p:ph idx="1"/>
          </p:nvPr>
        </p:nvSpPr>
        <p:spPr>
          <a:xfrm>
            <a:off x="457200" y="1524000"/>
            <a:ext cx="8229600" cy="3810000"/>
          </a:xfrm>
        </p:spPr>
        <p:txBody>
          <a:bodyPr/>
          <a:lstStyle/>
          <a:p>
            <a:pPr eaLnBrk="1" hangingPunct="1"/>
            <a:r>
              <a:rPr lang="en-US" smtClean="0"/>
              <a:t>Introduce about 10 words per week.</a:t>
            </a:r>
          </a:p>
          <a:p>
            <a:pPr eaLnBrk="1" hangingPunct="1"/>
            <a:r>
              <a:rPr lang="en-US" smtClean="0"/>
              <a:t>Present activities around the words daily.</a:t>
            </a:r>
          </a:p>
          <a:p>
            <a:pPr eaLnBrk="1" hangingPunct="1"/>
            <a:r>
              <a:rPr lang="en-US" smtClean="0"/>
              <a:t>By end of the week, each word will have been the focus of attention some 8-10 times.</a:t>
            </a:r>
          </a:p>
          <a:p>
            <a:pPr eaLnBrk="1" hangingPunct="1"/>
            <a:r>
              <a:rPr lang="en-US" smtClean="0"/>
              <a:t>Also include words from previous weeks in the activities so those words are maintained.</a:t>
            </a:r>
          </a:p>
        </p:txBody>
      </p:sp>
      <p:sp>
        <p:nvSpPr>
          <p:cNvPr id="3" name="Title 2"/>
          <p:cNvSpPr>
            <a:spLocks noGrp="1"/>
          </p:cNvSpPr>
          <p:nvPr>
            <p:ph type="title"/>
          </p:nvPr>
        </p:nvSpPr>
        <p:spPr>
          <a:xfrm>
            <a:off x="457200" y="238020"/>
            <a:ext cx="8229600" cy="990600"/>
          </a:xfrm>
        </p:spPr>
        <p:txBody>
          <a:bodyPr/>
          <a:lstStyle/>
          <a:p>
            <a:pPr eaLnBrk="1" fontAlgn="auto" hangingPunct="1">
              <a:spcAft>
                <a:spcPts val="0"/>
              </a:spcAft>
              <a:defRPr/>
            </a:pPr>
            <a:r>
              <a:rPr lang="en-US" dirty="0" smtClean="0"/>
              <a:t>FREQUENCY </a:t>
            </a:r>
            <a:endParaRPr lang="en-US" dirty="0"/>
          </a:p>
        </p:txBody>
      </p:sp>
    </p:spTree>
  </p:cSld>
  <p:clrMapOvr>
    <a:masterClrMapping/>
  </p:clrMapOvr>
  <p:transition spd="slow">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1"/>
          <p:cNvSpPr>
            <a:spLocks noGrp="1"/>
          </p:cNvSpPr>
          <p:nvPr>
            <p:ph idx="1"/>
          </p:nvPr>
        </p:nvSpPr>
        <p:spPr/>
        <p:txBody>
          <a:bodyPr/>
          <a:lstStyle/>
          <a:p>
            <a:pPr eaLnBrk="1" hangingPunct="1"/>
            <a:r>
              <a:rPr lang="en-US" smtClean="0"/>
              <a:t>Getting students actively involved in using and thinking about word meanings and creating lots of associations among words.</a:t>
            </a:r>
          </a:p>
          <a:p>
            <a:pPr eaLnBrk="1" hangingPunct="1"/>
            <a:r>
              <a:rPr lang="en-US" smtClean="0"/>
              <a:t>Begin with the kind of word introduction from the K-mid 2</a:t>
            </a:r>
            <a:r>
              <a:rPr lang="en-US" baseline="30000" smtClean="0"/>
              <a:t>nd</a:t>
            </a:r>
            <a:r>
              <a:rPr lang="en-US" smtClean="0"/>
              <a:t> grade instructional sequence, providing a </a:t>
            </a:r>
            <a:r>
              <a:rPr lang="en-US" i="1" smtClean="0"/>
              <a:t>student-friendly explanation</a:t>
            </a:r>
            <a:r>
              <a:rPr lang="en-US" smtClean="0"/>
              <a:t>.</a:t>
            </a:r>
          </a:p>
          <a:p>
            <a:pPr eaLnBrk="1" hangingPunct="1"/>
            <a:r>
              <a:rPr lang="en-US" smtClean="0"/>
              <a:t>Students keep log sheets of the words and meanings in a vocabulary notebook.</a:t>
            </a:r>
          </a:p>
        </p:txBody>
      </p:sp>
      <p:sp>
        <p:nvSpPr>
          <p:cNvPr id="3" name="Title 2"/>
          <p:cNvSpPr>
            <a:spLocks noGrp="1"/>
          </p:cNvSpPr>
          <p:nvPr>
            <p:ph type="title"/>
          </p:nvPr>
        </p:nvSpPr>
        <p:spPr>
          <a:xfrm>
            <a:off x="457200" y="238020"/>
            <a:ext cx="8229600" cy="990600"/>
          </a:xfrm>
        </p:spPr>
        <p:txBody>
          <a:bodyPr/>
          <a:lstStyle/>
          <a:p>
            <a:pPr eaLnBrk="1" fontAlgn="auto" hangingPunct="1">
              <a:spcAft>
                <a:spcPts val="0"/>
              </a:spcAft>
              <a:defRPr/>
            </a:pPr>
            <a:r>
              <a:rPr lang="en-US" dirty="0" smtClean="0"/>
              <a:t>RICHNESS</a:t>
            </a:r>
            <a:endParaRPr lang="en-US" dirty="0"/>
          </a:p>
        </p:txBody>
      </p:sp>
    </p:spTree>
  </p:cSld>
  <p:clrMapOvr>
    <a:masterClrMapping/>
  </p:clrMapOvr>
  <p:transition spd="slow">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1"/>
          <p:cNvSpPr>
            <a:spLocks noGrp="1"/>
          </p:cNvSpPr>
          <p:nvPr>
            <p:ph idx="1"/>
          </p:nvPr>
        </p:nvSpPr>
        <p:spPr>
          <a:xfrm>
            <a:off x="457200" y="1752600"/>
            <a:ext cx="8229600" cy="3454400"/>
          </a:xfrm>
        </p:spPr>
        <p:txBody>
          <a:bodyPr/>
          <a:lstStyle/>
          <a:p>
            <a:pPr eaLnBrk="1" hangingPunct="1">
              <a:buFont typeface="Wingdings 3" pitchFamily="18" charset="2"/>
              <a:buNone/>
            </a:pPr>
            <a:r>
              <a:rPr lang="en-US" smtClean="0"/>
              <a:t>Throughout the week, provide opportunities for students to:</a:t>
            </a:r>
          </a:p>
          <a:p>
            <a:pPr eaLnBrk="1" hangingPunct="1"/>
            <a:r>
              <a:rPr lang="en-US" smtClean="0"/>
              <a:t>Use the words.</a:t>
            </a:r>
          </a:p>
          <a:p>
            <a:pPr eaLnBrk="1" hangingPunct="1"/>
            <a:r>
              <a:rPr lang="en-US" smtClean="0"/>
              <a:t>Explore facets of word meaning.</a:t>
            </a:r>
          </a:p>
          <a:p>
            <a:pPr eaLnBrk="1" hangingPunct="1"/>
            <a:r>
              <a:rPr lang="en-US" smtClean="0"/>
              <a:t>Consider relationships among words.</a:t>
            </a:r>
          </a:p>
          <a:p>
            <a:pPr eaLnBrk="1" hangingPunct="1"/>
            <a:endParaRPr lang="en-US" smtClean="0"/>
          </a:p>
        </p:txBody>
      </p:sp>
      <p:sp>
        <p:nvSpPr>
          <p:cNvPr id="3" name="Title 2"/>
          <p:cNvSpPr>
            <a:spLocks noGrp="1"/>
          </p:cNvSpPr>
          <p:nvPr>
            <p:ph type="title"/>
          </p:nvPr>
        </p:nvSpPr>
        <p:spPr>
          <a:xfrm>
            <a:off x="457200" y="238020"/>
            <a:ext cx="8229600" cy="990600"/>
          </a:xfrm>
        </p:spPr>
        <p:txBody>
          <a:bodyPr/>
          <a:lstStyle/>
          <a:p>
            <a:pPr eaLnBrk="1" fontAlgn="auto" hangingPunct="1">
              <a:spcAft>
                <a:spcPts val="0"/>
              </a:spcAft>
              <a:defRPr/>
            </a:pPr>
            <a:r>
              <a:rPr lang="en-US" dirty="0" smtClean="0"/>
              <a:t>RICHNESS </a:t>
            </a:r>
            <a:r>
              <a:rPr lang="en-US" sz="3600" dirty="0" smtClean="0"/>
              <a:t>(cont.)</a:t>
            </a:r>
            <a:endParaRPr lang="en-US" dirty="0"/>
          </a:p>
        </p:txBody>
      </p:sp>
    </p:spTree>
  </p:cSld>
  <p:clrMapOvr>
    <a:masterClrMapping/>
  </p:clrMapOvr>
  <p:transition spd="slow">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1"/>
          <p:cNvSpPr>
            <a:spLocks noGrp="1"/>
          </p:cNvSpPr>
          <p:nvPr>
            <p:ph idx="1"/>
          </p:nvPr>
        </p:nvSpPr>
        <p:spPr/>
        <p:txBody>
          <a:bodyPr/>
          <a:lstStyle/>
          <a:p>
            <a:pPr eaLnBrk="1" hangingPunct="1">
              <a:buFont typeface="Wingdings 3" pitchFamily="18" charset="2"/>
              <a:buNone/>
            </a:pPr>
            <a:r>
              <a:rPr lang="en-US" smtClean="0"/>
              <a:t>Students create uses for words to ensure that the word is an active part of their vocabularies. So…</a:t>
            </a:r>
          </a:p>
          <a:p>
            <a:pPr eaLnBrk="1" hangingPunct="1"/>
            <a:r>
              <a:rPr lang="en-US" smtClean="0"/>
              <a:t>Engage students in talking about situations a word would describe.</a:t>
            </a:r>
          </a:p>
          <a:p>
            <a:pPr eaLnBrk="1" hangingPunct="1"/>
            <a:r>
              <a:rPr lang="en-US" smtClean="0"/>
              <a:t>Have students consider instances when the word would be an appropriate choice. </a:t>
            </a:r>
          </a:p>
        </p:txBody>
      </p:sp>
      <p:sp>
        <p:nvSpPr>
          <p:cNvPr id="3" name="Title 2"/>
          <p:cNvSpPr>
            <a:spLocks noGrp="1"/>
          </p:cNvSpPr>
          <p:nvPr>
            <p:ph type="title"/>
          </p:nvPr>
        </p:nvSpPr>
        <p:spPr>
          <a:xfrm>
            <a:off x="457200" y="238020"/>
            <a:ext cx="8229600" cy="990600"/>
          </a:xfrm>
        </p:spPr>
        <p:txBody>
          <a:bodyPr/>
          <a:lstStyle/>
          <a:p>
            <a:pPr eaLnBrk="1" fontAlgn="auto" hangingPunct="1">
              <a:spcAft>
                <a:spcPts val="0"/>
              </a:spcAft>
              <a:defRPr/>
            </a:pPr>
            <a:r>
              <a:rPr lang="en-US" dirty="0" smtClean="0"/>
              <a:t>STUDENTS’ USE OF WORDS</a:t>
            </a:r>
            <a:endParaRPr lang="en-US" dirty="0"/>
          </a:p>
        </p:txBody>
      </p:sp>
    </p:spTree>
  </p:cSld>
  <p:clrMapOvr>
    <a:masterClrMapping/>
  </p:clrMapOvr>
  <p:transition spd="slow">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Use knowledge of stages of language development to plan instruction and select materials. </a:t>
            </a:r>
          </a:p>
          <a:p>
            <a:r>
              <a:rPr lang="en-US" dirty="0" smtClean="0"/>
              <a:t>Encourage parents to read to their children in their home language.</a:t>
            </a:r>
          </a:p>
          <a:p>
            <a:r>
              <a:rPr lang="en-US" dirty="0" smtClean="0"/>
              <a:t>Provide frequent opportunities to use oral language, both conversational and academic language.</a:t>
            </a:r>
            <a:endParaRPr lang="en-US" dirty="0"/>
          </a:p>
        </p:txBody>
      </p:sp>
      <p:sp>
        <p:nvSpPr>
          <p:cNvPr id="3" name="Title 2"/>
          <p:cNvSpPr>
            <a:spLocks noGrp="1"/>
          </p:cNvSpPr>
          <p:nvPr>
            <p:ph type="title"/>
          </p:nvPr>
        </p:nvSpPr>
        <p:spPr/>
        <p:txBody>
          <a:bodyPr>
            <a:normAutofit fontScale="90000"/>
          </a:bodyPr>
          <a:lstStyle/>
          <a:p>
            <a:r>
              <a:rPr lang="en-US" dirty="0" smtClean="0"/>
              <a:t>WHAT ABOUT ENGLISH LEARNERS?</a:t>
            </a:r>
            <a:endParaRPr lang="en-US" dirty="0"/>
          </a:p>
        </p:txBody>
      </p:sp>
    </p:spTree>
  </p:cSld>
  <p:clrMapOvr>
    <a:masterClrMapping/>
  </p:clrMapOvr>
  <p:transition spd="slow">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pPr eaLnBrk="1" hangingPunct="1">
              <a:defRPr/>
            </a:pPr>
            <a:r>
              <a:rPr lang="en-US" dirty="0" smtClean="0"/>
              <a:t>OTHER IDEAS</a:t>
            </a:r>
            <a:endParaRPr lang="en-US" dirty="0"/>
          </a:p>
        </p:txBody>
      </p:sp>
    </p:spTree>
  </p:cSld>
  <p:clrMapOvr>
    <a:masterClrMapping/>
  </p:clrMapOvr>
  <p:transition spd="slow">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t Placeholder 1"/>
          <p:cNvSpPr>
            <a:spLocks noGrp="1"/>
          </p:cNvSpPr>
          <p:nvPr>
            <p:ph idx="1"/>
          </p:nvPr>
        </p:nvSpPr>
        <p:spPr/>
        <p:txBody>
          <a:bodyPr/>
          <a:lstStyle/>
          <a:p>
            <a:pPr eaLnBrk="1" hangingPunct="1"/>
            <a:r>
              <a:rPr lang="en-US" smtClean="0"/>
              <a:t>Students gain points by bringing in evidence of hearing, seeing, or using target words outside the classroom.</a:t>
            </a:r>
          </a:p>
          <a:p>
            <a:pPr eaLnBrk="1" hangingPunct="1"/>
            <a:r>
              <a:rPr lang="en-US" smtClean="0"/>
              <a:t>Kids in Beck’s participating classrooms went wild with this!</a:t>
            </a:r>
          </a:p>
          <a:p>
            <a:pPr eaLnBrk="1" hangingPunct="1"/>
            <a:r>
              <a:rPr lang="en-US" smtClean="0"/>
              <a:t>Even students’ fabrications accomplished the purposes of the activity.</a:t>
            </a:r>
          </a:p>
        </p:txBody>
      </p:sp>
      <p:sp>
        <p:nvSpPr>
          <p:cNvPr id="3" name="Title 2"/>
          <p:cNvSpPr>
            <a:spLocks noGrp="1"/>
          </p:cNvSpPr>
          <p:nvPr>
            <p:ph type="title"/>
          </p:nvPr>
        </p:nvSpPr>
        <p:spPr>
          <a:xfrm>
            <a:off x="457200" y="238020"/>
            <a:ext cx="8229600" cy="990600"/>
          </a:xfrm>
        </p:spPr>
        <p:txBody>
          <a:bodyPr/>
          <a:lstStyle/>
          <a:p>
            <a:pPr eaLnBrk="1" fontAlgn="auto" hangingPunct="1">
              <a:spcAft>
                <a:spcPts val="0"/>
              </a:spcAft>
              <a:defRPr/>
            </a:pPr>
            <a:r>
              <a:rPr lang="en-US" dirty="0" smtClean="0"/>
              <a:t>WORD WIZARD</a:t>
            </a:r>
            <a:endParaRPr lang="en-US" dirty="0"/>
          </a:p>
        </p:txBody>
      </p:sp>
    </p:spTree>
  </p:cSld>
  <p:clrMapOvr>
    <a:masterClrMapping/>
  </p:clrMapOvr>
  <p:transition spd="slow">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1" name="Rectangle 3"/>
          <p:cNvSpPr>
            <a:spLocks noGrp="1" noChangeArrowheads="1"/>
          </p:cNvSpPr>
          <p:nvPr>
            <p:ph idx="1"/>
          </p:nvPr>
        </p:nvSpPr>
        <p:spPr/>
        <p:txBody>
          <a:bodyPr/>
          <a:lstStyle/>
          <a:p>
            <a:pPr eaLnBrk="1" hangingPunct="1">
              <a:lnSpc>
                <a:spcPct val="90000"/>
              </a:lnSpc>
              <a:buFont typeface="Wingdings 3" pitchFamily="18" charset="2"/>
              <a:buNone/>
            </a:pPr>
            <a:r>
              <a:rPr lang="en-US" sz="2800" b="1" i="1" u="sng" smtClean="0">
                <a:latin typeface="Lucida Sans" pitchFamily="34" charset="0"/>
              </a:rPr>
              <a:t>Word Associations</a:t>
            </a:r>
            <a:r>
              <a:rPr lang="en-US" sz="2800" b="1" i="1" smtClean="0">
                <a:latin typeface="Lucida Sans" pitchFamily="34" charset="0"/>
              </a:rPr>
              <a:t>:</a:t>
            </a:r>
            <a:r>
              <a:rPr lang="en-US" sz="2800" smtClean="0">
                <a:latin typeface="Lucida Sans" pitchFamily="34" charset="0"/>
              </a:rPr>
              <a:t>  Associating a known word with a newly learned word reinforces the meaning of the word.</a:t>
            </a:r>
          </a:p>
        </p:txBody>
      </p:sp>
      <p:sp>
        <p:nvSpPr>
          <p:cNvPr id="27650" name="Rectangle 2"/>
          <p:cNvSpPr>
            <a:spLocks noGrp="1" noChangeArrowheads="1"/>
          </p:cNvSpPr>
          <p:nvPr>
            <p:ph type="title"/>
          </p:nvPr>
        </p:nvSpPr>
        <p:spPr>
          <a:xfrm>
            <a:off x="152400" y="238125"/>
            <a:ext cx="8534400" cy="990600"/>
          </a:xfrm>
        </p:spPr>
        <p:txBody>
          <a:bodyPr/>
          <a:lstStyle/>
          <a:p>
            <a:pPr eaLnBrk="1" fontAlgn="auto" hangingPunct="1">
              <a:spcAft>
                <a:spcPts val="0"/>
              </a:spcAft>
              <a:defRPr/>
            </a:pPr>
            <a:r>
              <a:rPr lang="en-US" dirty="0" smtClean="0">
                <a:latin typeface="Lucida Sans" pitchFamily="34" charset="0"/>
              </a:rPr>
              <a:t>WORD ASSOCIATIONS</a:t>
            </a:r>
            <a:endParaRPr lang="en-US" dirty="0">
              <a:latin typeface="Lucida Sans" pitchFamily="34" charset="0"/>
            </a:endParaRPr>
          </a:p>
        </p:txBody>
      </p:sp>
      <p:sp>
        <p:nvSpPr>
          <p:cNvPr id="27652" name="Rectangle 4"/>
          <p:cNvSpPr>
            <a:spLocks noChangeArrowheads="1"/>
          </p:cNvSpPr>
          <p:nvPr/>
        </p:nvSpPr>
        <p:spPr bwMode="auto">
          <a:xfrm>
            <a:off x="685800" y="2743201"/>
            <a:ext cx="7772400" cy="2438400"/>
          </a:xfrm>
          <a:prstGeom prst="rect">
            <a:avLst/>
          </a:prstGeom>
          <a:noFill/>
          <a:ln w="9525">
            <a:noFill/>
            <a:miter lim="800000"/>
            <a:headEnd/>
            <a:tailEnd/>
          </a:ln>
        </p:spPr>
        <p:txBody>
          <a:bodyPr/>
          <a:lstStyle/>
          <a:p>
            <a:pPr marL="342900" indent="-342900">
              <a:spcBef>
                <a:spcPct val="20000"/>
              </a:spcBef>
              <a:buFont typeface="Arial" charset="0"/>
              <a:buChar char="•"/>
            </a:pPr>
            <a:r>
              <a:rPr lang="en-US" sz="2800" b="1">
                <a:latin typeface="Lucida Sans" pitchFamily="34" charset="0"/>
              </a:rPr>
              <a:t>Not</a:t>
            </a:r>
            <a:r>
              <a:rPr lang="en-US" sz="2800">
                <a:latin typeface="Lucida Sans" pitchFamily="34" charset="0"/>
              </a:rPr>
              <a:t> synonyms</a:t>
            </a:r>
          </a:p>
          <a:p>
            <a:pPr marL="342900" indent="-342900">
              <a:spcBef>
                <a:spcPct val="20000"/>
              </a:spcBef>
              <a:buFont typeface="Arial" charset="0"/>
              <a:buChar char="•"/>
            </a:pPr>
            <a:r>
              <a:rPr lang="en-US" sz="2800">
                <a:latin typeface="Lucida Sans" pitchFamily="34" charset="0"/>
              </a:rPr>
              <a:t>Students must develop a </a:t>
            </a:r>
            <a:r>
              <a:rPr lang="en-US" sz="2800" b="1">
                <a:latin typeface="Lucida Sans" pitchFamily="34" charset="0"/>
              </a:rPr>
              <a:t>relationship between the new word and known word</a:t>
            </a:r>
            <a:r>
              <a:rPr lang="en-US" sz="2800">
                <a:latin typeface="Lucida Sans" pitchFamily="34" charset="0"/>
              </a:rPr>
              <a:t> for learning to occur.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p:cTn id="7" dur="500" fill="hold"/>
                                        <p:tgtEl>
                                          <p:spTgt spid="27650"/>
                                        </p:tgtEl>
                                        <p:attrNameLst>
                                          <p:attrName>ppt_w</p:attrName>
                                        </p:attrNameLst>
                                      </p:cBhvr>
                                      <p:tavLst>
                                        <p:tav tm="0">
                                          <p:val>
                                            <p:fltVal val="0"/>
                                          </p:val>
                                        </p:tav>
                                        <p:tav tm="100000">
                                          <p:val>
                                            <p:strVal val="#ppt_w"/>
                                          </p:val>
                                        </p:tav>
                                      </p:tavLst>
                                    </p:anim>
                                    <p:anim calcmode="lin" valueType="num">
                                      <p:cBhvr>
                                        <p:cTn id="8" dur="500" fill="hold"/>
                                        <p:tgtEl>
                                          <p:spTgt spid="27650"/>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27651">
                                            <p:txEl>
                                              <p:pRg st="0" end="0"/>
                                            </p:txEl>
                                          </p:spTgt>
                                        </p:tgtEl>
                                        <p:attrNameLst>
                                          <p:attrName>style.visibility</p:attrName>
                                        </p:attrNameLst>
                                      </p:cBhvr>
                                      <p:to>
                                        <p:strVal val="visible"/>
                                      </p:to>
                                    </p:set>
                                    <p:anim calcmode="lin" valueType="num">
                                      <p:cBhvr>
                                        <p:cTn id="13" dur="500" fill="hold"/>
                                        <p:tgtEl>
                                          <p:spTgt spid="27651">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7651">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27652"/>
                                        </p:tgtEl>
                                        <p:attrNameLst>
                                          <p:attrName>style.visibility</p:attrName>
                                        </p:attrNameLst>
                                      </p:cBhvr>
                                      <p:to>
                                        <p:strVal val="visible"/>
                                      </p:to>
                                    </p:set>
                                    <p:anim calcmode="lin" valueType="num">
                                      <p:cBhvr>
                                        <p:cTn id="19" dur="500" fill="hold"/>
                                        <p:tgtEl>
                                          <p:spTgt spid="27652"/>
                                        </p:tgtEl>
                                        <p:attrNameLst>
                                          <p:attrName>ppt_w</p:attrName>
                                        </p:attrNameLst>
                                      </p:cBhvr>
                                      <p:tavLst>
                                        <p:tav tm="0">
                                          <p:val>
                                            <p:fltVal val="0"/>
                                          </p:val>
                                        </p:tav>
                                        <p:tav tm="100000">
                                          <p:val>
                                            <p:strVal val="#ppt_w"/>
                                          </p:val>
                                        </p:tav>
                                      </p:tavLst>
                                    </p:anim>
                                    <p:anim calcmode="lin" valueType="num">
                                      <p:cBhvr>
                                        <p:cTn id="20" dur="500" fill="hold"/>
                                        <p:tgtEl>
                                          <p:spTgt spid="2765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autoUpdateAnimBg="0"/>
      <p:bldP spid="27652"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2" name="Rectangle 6"/>
          <p:cNvSpPr>
            <a:spLocks noGrp="1" noChangeArrowheads="1"/>
          </p:cNvSpPr>
          <p:nvPr>
            <p:ph idx="1"/>
          </p:nvPr>
        </p:nvSpPr>
        <p:spPr/>
        <p:txBody>
          <a:bodyPr/>
          <a:lstStyle/>
          <a:p>
            <a:pPr eaLnBrk="1" hangingPunct="1"/>
            <a:r>
              <a:rPr lang="en-US" sz="2800" smtClean="0">
                <a:latin typeface="Lucida Sans" pitchFamily="34" charset="0"/>
              </a:rPr>
              <a:t>The problem is that there are profound differences in vocabulary knowledge among learners from different ability or socioeconomic (SES) groups, from toddlers through high school.</a:t>
            </a:r>
          </a:p>
        </p:txBody>
      </p:sp>
      <p:sp>
        <p:nvSpPr>
          <p:cNvPr id="4" name="Title 3"/>
          <p:cNvSpPr>
            <a:spLocks noGrp="1"/>
          </p:cNvSpPr>
          <p:nvPr>
            <p:ph type="title"/>
          </p:nvPr>
        </p:nvSpPr>
        <p:spPr/>
        <p:txBody>
          <a:bodyPr/>
          <a:lstStyle/>
          <a:p>
            <a:pPr eaLnBrk="1" hangingPunct="1">
              <a:defRPr/>
            </a:pPr>
            <a:r>
              <a:rPr lang="en-US" dirty="0" smtClean="0"/>
              <a:t>The issue…</a:t>
            </a:r>
            <a:endParaRPr lang="en-US" dirty="0"/>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102">
                                            <p:txEl>
                                              <p:pRg st="0" end="0"/>
                                            </p:txEl>
                                          </p:spTgt>
                                        </p:tgtEl>
                                        <p:attrNameLst>
                                          <p:attrName>style.visibility</p:attrName>
                                        </p:attrNameLst>
                                      </p:cBhvr>
                                      <p:to>
                                        <p:strVal val="visible"/>
                                      </p:to>
                                    </p:set>
                                    <p:anim calcmode="lin" valueType="num">
                                      <p:cBhvr additive="base">
                                        <p:cTn id="7" dur="5000" fill="hold"/>
                                        <p:tgtEl>
                                          <p:spTgt spid="4102">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410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2"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1" name="Rectangle 3"/>
          <p:cNvSpPr>
            <a:spLocks noGrp="1" noChangeArrowheads="1"/>
          </p:cNvSpPr>
          <p:nvPr>
            <p:ph idx="1"/>
          </p:nvPr>
        </p:nvSpPr>
        <p:spPr/>
        <p:txBody>
          <a:bodyPr/>
          <a:lstStyle/>
          <a:p>
            <a:pPr eaLnBrk="1" hangingPunct="1">
              <a:buFont typeface="Wingdings 3" pitchFamily="18" charset="2"/>
              <a:buNone/>
            </a:pPr>
            <a:r>
              <a:rPr lang="en-US" smtClean="0">
                <a:latin typeface="Lucida Sans" pitchFamily="34" charset="0"/>
              </a:rPr>
              <a:t>“Accomplice” and the known word “crook” can be tied together by a student stating, “An accomplice helps a crook.”</a:t>
            </a:r>
          </a:p>
        </p:txBody>
      </p:sp>
      <p:sp>
        <p:nvSpPr>
          <p:cNvPr id="32770" name="Rectangle 2"/>
          <p:cNvSpPr>
            <a:spLocks noGrp="1" noChangeArrowheads="1"/>
          </p:cNvSpPr>
          <p:nvPr>
            <p:ph type="title"/>
          </p:nvPr>
        </p:nvSpPr>
        <p:spPr/>
        <p:txBody>
          <a:bodyPr/>
          <a:lstStyle/>
          <a:p>
            <a:pPr eaLnBrk="1" fontAlgn="auto" hangingPunct="1">
              <a:spcAft>
                <a:spcPts val="0"/>
              </a:spcAft>
              <a:defRPr/>
            </a:pPr>
            <a:r>
              <a:rPr lang="en-US" sz="2800" dirty="0" smtClean="0">
                <a:latin typeface="Lucida Sans" pitchFamily="34" charset="0"/>
              </a:rPr>
              <a:t>For example,</a:t>
            </a:r>
            <a:endParaRPr lang="en-US" sz="2800" dirty="0">
              <a:latin typeface="Lucida Sans" pitchFamily="34" charset="0"/>
            </a:endParaRPr>
          </a:p>
        </p:txBody>
      </p:sp>
      <p:sp>
        <p:nvSpPr>
          <p:cNvPr id="32772" name="Rectangle 4"/>
          <p:cNvSpPr>
            <a:spLocks noChangeArrowheads="1"/>
          </p:cNvSpPr>
          <p:nvPr/>
        </p:nvSpPr>
        <p:spPr bwMode="auto">
          <a:xfrm>
            <a:off x="611188" y="3200400"/>
            <a:ext cx="8075612" cy="2590800"/>
          </a:xfrm>
          <a:prstGeom prst="rect">
            <a:avLst/>
          </a:prstGeom>
          <a:noFill/>
          <a:ln w="9525">
            <a:noFill/>
            <a:miter lim="800000"/>
            <a:headEnd/>
            <a:tailEnd/>
          </a:ln>
        </p:spPr>
        <p:txBody>
          <a:bodyPr/>
          <a:lstStyle/>
          <a:p>
            <a:pPr marL="342900" indent="-342900">
              <a:spcBef>
                <a:spcPct val="20000"/>
              </a:spcBef>
            </a:pPr>
            <a:r>
              <a:rPr lang="en-US" sz="2800">
                <a:latin typeface="Lucida Sans" pitchFamily="34" charset="0"/>
              </a:rPr>
              <a:t>NOTE: </a:t>
            </a:r>
          </a:p>
          <a:p>
            <a:pPr marL="342900" indent="-342900">
              <a:spcBef>
                <a:spcPct val="20000"/>
              </a:spcBef>
            </a:pPr>
            <a:r>
              <a:rPr lang="en-US" sz="2800">
                <a:latin typeface="Lucida Sans" pitchFamily="34" charset="0"/>
              </a:rPr>
              <a:t>Students must explain their reasoning in order to process the new word association.</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strips(downLeft)">
                                      <p:cBhvr>
                                        <p:cTn id="7" dur="500"/>
                                        <p:tgtEl>
                                          <p:spTgt spid="3277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2771">
                                            <p:txEl>
                                              <p:pRg st="0" end="0"/>
                                            </p:txEl>
                                          </p:spTgt>
                                        </p:tgtEl>
                                        <p:attrNameLst>
                                          <p:attrName>style.visibility</p:attrName>
                                        </p:attrNameLst>
                                      </p:cBhvr>
                                      <p:to>
                                        <p:strVal val="visible"/>
                                      </p:to>
                                    </p:set>
                                    <p:animEffect transition="in" filter="strips(downLeft)">
                                      <p:cBhvr>
                                        <p:cTn id="12" dur="500"/>
                                        <p:tgtEl>
                                          <p:spTgt spid="3277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32772"/>
                                        </p:tgtEl>
                                        <p:attrNameLst>
                                          <p:attrName>style.visibility</p:attrName>
                                        </p:attrNameLst>
                                      </p:cBhvr>
                                      <p:to>
                                        <p:strVal val="visible"/>
                                      </p:to>
                                    </p:set>
                                    <p:animEffect transition="in" filter="strips(downLeft)">
                                      <p:cBhvr>
                                        <p:cTn id="17" dur="500"/>
                                        <p:tgtEl>
                                          <p:spTgt spid="32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autoUpdateAnimBg="0"/>
      <p:bldP spid="32772"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idx="1"/>
          </p:nvPr>
        </p:nvSpPr>
        <p:spPr>
          <a:xfrm>
            <a:off x="685800" y="1295400"/>
            <a:ext cx="7772400" cy="3810000"/>
          </a:xfrm>
        </p:spPr>
        <p:txBody>
          <a:bodyPr/>
          <a:lstStyle/>
          <a:p>
            <a:pPr eaLnBrk="1" hangingPunct="1"/>
            <a:r>
              <a:rPr lang="en-US" dirty="0" smtClean="0"/>
              <a:t>Students are asked to “Describe a time when you might (</a:t>
            </a:r>
            <a:r>
              <a:rPr lang="en-US" i="1" dirty="0" smtClean="0"/>
              <a:t>urge, banter, commend</a:t>
            </a:r>
            <a:r>
              <a:rPr lang="en-US" dirty="0" smtClean="0"/>
              <a:t>, etc.) someone.”</a:t>
            </a:r>
          </a:p>
          <a:p>
            <a:pPr eaLnBrk="1" hangingPunct="1"/>
            <a:r>
              <a:rPr lang="en-US" dirty="0" smtClean="0"/>
              <a:t>Describe an animal that is (</a:t>
            </a:r>
            <a:r>
              <a:rPr lang="en-US" i="1" dirty="0" smtClean="0"/>
              <a:t>dangerous, carnivorous, </a:t>
            </a:r>
            <a:r>
              <a:rPr lang="en-US" dirty="0" smtClean="0"/>
              <a:t>etc.)</a:t>
            </a:r>
          </a:p>
          <a:p>
            <a:pPr eaLnBrk="1" hangingPunct="1"/>
            <a:r>
              <a:rPr lang="en-US" dirty="0" smtClean="0"/>
              <a:t>Describe a time when you felt (</a:t>
            </a:r>
            <a:r>
              <a:rPr lang="en-US" i="1" dirty="0" smtClean="0"/>
              <a:t>fortunate,</a:t>
            </a:r>
          </a:p>
          <a:p>
            <a:pPr eaLnBrk="1" hangingPunct="1">
              <a:buNone/>
            </a:pPr>
            <a:r>
              <a:rPr lang="en-US" i="1" dirty="0" smtClean="0"/>
              <a:t>   ecstatic, </a:t>
            </a:r>
            <a:r>
              <a:rPr lang="en-US" dirty="0" smtClean="0"/>
              <a:t>etc.)</a:t>
            </a:r>
          </a:p>
          <a:p>
            <a:pPr eaLnBrk="1" hangingPunct="1">
              <a:buNone/>
            </a:pPr>
            <a:endParaRPr lang="en-US" dirty="0" smtClean="0"/>
          </a:p>
          <a:p>
            <a:pPr eaLnBrk="1" hangingPunct="1">
              <a:buFontTx/>
              <a:buNone/>
            </a:pPr>
            <a:endParaRPr lang="en-US" dirty="0" smtClean="0"/>
          </a:p>
        </p:txBody>
      </p:sp>
      <p:sp>
        <p:nvSpPr>
          <p:cNvPr id="33794" name="Rectangle 2"/>
          <p:cNvSpPr>
            <a:spLocks noGrp="1" noChangeArrowheads="1"/>
          </p:cNvSpPr>
          <p:nvPr>
            <p:ph type="title"/>
          </p:nvPr>
        </p:nvSpPr>
        <p:spPr>
          <a:xfrm>
            <a:off x="457200" y="238020"/>
            <a:ext cx="8229600" cy="990600"/>
          </a:xfrm>
        </p:spPr>
        <p:txBody>
          <a:bodyPr/>
          <a:lstStyle/>
          <a:p>
            <a:pPr eaLnBrk="1" fontAlgn="auto" hangingPunct="1">
              <a:spcAft>
                <a:spcPts val="0"/>
              </a:spcAft>
              <a:defRPr/>
            </a:pPr>
            <a:r>
              <a:rPr lang="en-US" dirty="0" smtClean="0"/>
              <a:t>HAVE YOU EVER…?</a:t>
            </a:r>
            <a:endParaRPr lang="en-US" dirty="0"/>
          </a:p>
        </p:txBody>
      </p:sp>
    </p:spTree>
  </p:cSld>
  <p:clrMapOvr>
    <a:masterClrMapping/>
  </p:clrMapOvr>
  <p:transition spd="slow">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idx="1"/>
          </p:nvPr>
        </p:nvSpPr>
        <p:spPr>
          <a:xfrm>
            <a:off x="685800" y="1752600"/>
            <a:ext cx="7772400" cy="2514600"/>
          </a:xfrm>
        </p:spPr>
        <p:txBody>
          <a:bodyPr/>
          <a:lstStyle/>
          <a:p>
            <a:pPr eaLnBrk="1" hangingPunct="1"/>
            <a:r>
              <a:rPr lang="en-US" dirty="0" smtClean="0"/>
              <a:t>Students are asked to “clap” to indicate how much they would like to be described by the target word. (Examples: </a:t>
            </a:r>
            <a:r>
              <a:rPr lang="en-US" i="1" dirty="0" smtClean="0"/>
              <a:t>vain, stern, regal,</a:t>
            </a:r>
            <a:r>
              <a:rPr lang="en-US" dirty="0" smtClean="0"/>
              <a:t> etc.)</a:t>
            </a:r>
          </a:p>
        </p:txBody>
      </p:sp>
      <p:sp>
        <p:nvSpPr>
          <p:cNvPr id="34818" name="Rectangle 2"/>
          <p:cNvSpPr>
            <a:spLocks noGrp="1" noChangeArrowheads="1"/>
          </p:cNvSpPr>
          <p:nvPr>
            <p:ph type="title"/>
          </p:nvPr>
        </p:nvSpPr>
        <p:spPr>
          <a:xfrm>
            <a:off x="457200" y="238020"/>
            <a:ext cx="8229600" cy="990600"/>
          </a:xfrm>
        </p:spPr>
        <p:txBody>
          <a:bodyPr/>
          <a:lstStyle/>
          <a:p>
            <a:pPr eaLnBrk="1" fontAlgn="auto" hangingPunct="1">
              <a:spcAft>
                <a:spcPts val="0"/>
              </a:spcAft>
              <a:defRPr/>
            </a:pPr>
            <a:r>
              <a:rPr lang="en-US" dirty="0" smtClean="0"/>
              <a:t>APPLAUSE, APPLAUSE!</a:t>
            </a:r>
            <a:endParaRPr lang="en-US" dirty="0"/>
          </a:p>
        </p:txBody>
      </p:sp>
    </p:spTree>
  </p:cSld>
  <p:clrMapOvr>
    <a:masterClrMapping/>
  </p:clrMapOvr>
  <p:transition spd="slow">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Grp="1" noChangeArrowheads="1"/>
          </p:cNvSpPr>
          <p:nvPr>
            <p:ph idx="1"/>
          </p:nvPr>
        </p:nvSpPr>
        <p:spPr>
          <a:xfrm>
            <a:off x="685800" y="1371600"/>
            <a:ext cx="7772400" cy="3505200"/>
          </a:xfrm>
        </p:spPr>
        <p:txBody>
          <a:bodyPr/>
          <a:lstStyle/>
          <a:p>
            <a:pPr eaLnBrk="1" hangingPunct="1">
              <a:lnSpc>
                <a:spcPct val="90000"/>
              </a:lnSpc>
            </a:pPr>
            <a:r>
              <a:rPr lang="en-US" dirty="0" smtClean="0"/>
              <a:t>Provide students with “sentence stems” that require them to integrate a word’s meaning into a context to explain the word, e.g.,</a:t>
            </a:r>
          </a:p>
          <a:p>
            <a:pPr lvl="1" eaLnBrk="1" hangingPunct="1">
              <a:lnSpc>
                <a:spcPct val="90000"/>
              </a:lnSpc>
            </a:pPr>
            <a:r>
              <a:rPr lang="en-US" sz="2800" dirty="0" smtClean="0"/>
              <a:t>I knew he was a </a:t>
            </a:r>
            <a:r>
              <a:rPr lang="en-US" sz="2800" i="1" dirty="0" smtClean="0"/>
              <a:t>novice</a:t>
            </a:r>
            <a:r>
              <a:rPr lang="en-US" sz="2800" dirty="0" smtClean="0"/>
              <a:t> at skiing because……</a:t>
            </a:r>
          </a:p>
          <a:p>
            <a:pPr lvl="1" eaLnBrk="1" hangingPunct="1">
              <a:lnSpc>
                <a:spcPct val="90000"/>
              </a:lnSpc>
            </a:pPr>
            <a:r>
              <a:rPr lang="en-US" sz="2800" dirty="0" smtClean="0"/>
              <a:t>Kim called Juan a </a:t>
            </a:r>
            <a:r>
              <a:rPr lang="en-US" sz="2800" i="1" dirty="0" smtClean="0"/>
              <a:t>coward</a:t>
            </a:r>
            <a:r>
              <a:rPr lang="en-US" sz="2800" dirty="0" smtClean="0"/>
              <a:t> when…</a:t>
            </a:r>
          </a:p>
          <a:p>
            <a:pPr lvl="1" eaLnBrk="1" hangingPunct="1">
              <a:lnSpc>
                <a:spcPct val="90000"/>
              </a:lnSpc>
              <a:buNone/>
            </a:pPr>
            <a:endParaRPr lang="en-US" sz="2800" dirty="0" smtClean="0"/>
          </a:p>
          <a:p>
            <a:pPr lvl="1" eaLnBrk="1" hangingPunct="1">
              <a:lnSpc>
                <a:spcPct val="90000"/>
              </a:lnSpc>
              <a:buNone/>
            </a:pPr>
            <a:endParaRPr lang="en-US" sz="2800" dirty="0" smtClean="0"/>
          </a:p>
        </p:txBody>
      </p:sp>
      <p:sp>
        <p:nvSpPr>
          <p:cNvPr id="35842" name="Rectangle 2"/>
          <p:cNvSpPr>
            <a:spLocks noGrp="1" noChangeArrowheads="1"/>
          </p:cNvSpPr>
          <p:nvPr>
            <p:ph type="title"/>
          </p:nvPr>
        </p:nvSpPr>
        <p:spPr>
          <a:xfrm>
            <a:off x="457200" y="238020"/>
            <a:ext cx="8229600" cy="990600"/>
          </a:xfrm>
        </p:spPr>
        <p:txBody>
          <a:bodyPr/>
          <a:lstStyle/>
          <a:p>
            <a:pPr eaLnBrk="1" fontAlgn="auto" hangingPunct="1">
              <a:spcAft>
                <a:spcPts val="0"/>
              </a:spcAft>
              <a:defRPr/>
            </a:pPr>
            <a:r>
              <a:rPr lang="en-US" dirty="0" smtClean="0"/>
              <a:t>IDEA COMPLETIONS</a:t>
            </a:r>
            <a:endParaRPr lang="en-US" dirty="0"/>
          </a:p>
        </p:txBody>
      </p:sp>
    </p:spTree>
  </p:cSld>
  <p:clrMapOvr>
    <a:masterClrMapping/>
  </p:clrMapOvr>
  <p:transition spd="slow">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Can a </a:t>
            </a:r>
            <a:r>
              <a:rPr lang="en-US" i="1" dirty="0" smtClean="0"/>
              <a:t>clown</a:t>
            </a:r>
            <a:r>
              <a:rPr lang="en-US" dirty="0" smtClean="0"/>
              <a:t> be </a:t>
            </a:r>
            <a:r>
              <a:rPr lang="en-US" i="1" dirty="0" smtClean="0"/>
              <a:t>sad</a:t>
            </a:r>
            <a:r>
              <a:rPr lang="en-US" dirty="0" smtClean="0"/>
              <a:t>?</a:t>
            </a:r>
          </a:p>
          <a:p>
            <a:r>
              <a:rPr lang="en-US" dirty="0" smtClean="0"/>
              <a:t>Can a </a:t>
            </a:r>
            <a:r>
              <a:rPr lang="en-US" i="1" dirty="0" smtClean="0"/>
              <a:t>police officer </a:t>
            </a:r>
            <a:r>
              <a:rPr lang="en-US" dirty="0" smtClean="0"/>
              <a:t>be a </a:t>
            </a:r>
            <a:r>
              <a:rPr lang="en-US" i="1" dirty="0" smtClean="0"/>
              <a:t>criminal</a:t>
            </a:r>
            <a:r>
              <a:rPr lang="en-US" dirty="0" smtClean="0"/>
              <a:t>?</a:t>
            </a:r>
          </a:p>
          <a:p>
            <a:r>
              <a:rPr lang="en-US" dirty="0" smtClean="0"/>
              <a:t>Can a </a:t>
            </a:r>
            <a:r>
              <a:rPr lang="en-US" i="1" dirty="0" smtClean="0"/>
              <a:t>villain</a:t>
            </a:r>
            <a:r>
              <a:rPr lang="en-US" dirty="0" smtClean="0"/>
              <a:t> be a </a:t>
            </a:r>
            <a:r>
              <a:rPr lang="en-US" i="1" dirty="0" smtClean="0"/>
              <a:t>philanthropist</a:t>
            </a:r>
            <a:r>
              <a:rPr lang="en-US" dirty="0" smtClean="0"/>
              <a:t>?</a:t>
            </a:r>
          </a:p>
          <a:p>
            <a:r>
              <a:rPr lang="en-US" dirty="0" smtClean="0"/>
              <a:t>Can someone </a:t>
            </a:r>
            <a:r>
              <a:rPr lang="en-US" i="1" dirty="0" smtClean="0"/>
              <a:t>recover</a:t>
            </a:r>
            <a:r>
              <a:rPr lang="en-US" dirty="0" smtClean="0"/>
              <a:t> from a </a:t>
            </a:r>
            <a:r>
              <a:rPr lang="en-US" i="1" dirty="0" smtClean="0"/>
              <a:t>fatal</a:t>
            </a:r>
            <a:r>
              <a:rPr lang="en-US" dirty="0" smtClean="0"/>
              <a:t> injury?</a:t>
            </a:r>
          </a:p>
          <a:p>
            <a:r>
              <a:rPr lang="en-US" dirty="0" smtClean="0"/>
              <a:t>Can </a:t>
            </a:r>
            <a:r>
              <a:rPr lang="en-US" i="1" dirty="0" smtClean="0"/>
              <a:t>toddlers</a:t>
            </a:r>
            <a:r>
              <a:rPr lang="en-US" dirty="0" smtClean="0"/>
              <a:t> </a:t>
            </a:r>
            <a:r>
              <a:rPr lang="en-US" i="1" dirty="0" smtClean="0"/>
              <a:t>avoid</a:t>
            </a:r>
            <a:r>
              <a:rPr lang="en-US" dirty="0" smtClean="0"/>
              <a:t> getting the cold?</a:t>
            </a:r>
          </a:p>
          <a:p>
            <a:endParaRPr lang="en-US" dirty="0" smtClean="0"/>
          </a:p>
          <a:p>
            <a:pPr lvl="4">
              <a:buNone/>
            </a:pPr>
            <a:r>
              <a:rPr lang="en-US" sz="2400" dirty="0" smtClean="0"/>
              <a:t>                (For practice and assessment)</a:t>
            </a:r>
            <a:endParaRPr lang="en-US" sz="2400" dirty="0"/>
          </a:p>
        </p:txBody>
      </p:sp>
      <p:sp>
        <p:nvSpPr>
          <p:cNvPr id="3" name="Title 2"/>
          <p:cNvSpPr>
            <a:spLocks noGrp="1"/>
          </p:cNvSpPr>
          <p:nvPr>
            <p:ph type="title"/>
          </p:nvPr>
        </p:nvSpPr>
        <p:spPr/>
        <p:txBody>
          <a:bodyPr/>
          <a:lstStyle/>
          <a:p>
            <a:r>
              <a:rPr lang="en-US" dirty="0" smtClean="0"/>
              <a:t>YES/NO-WHY?</a:t>
            </a:r>
            <a:endParaRPr lang="en-US" dirty="0"/>
          </a:p>
        </p:txBody>
      </p:sp>
    </p:spTree>
  </p:cSld>
  <p:clrMapOvr>
    <a:masterClrMapping/>
  </p:clrMapOvr>
  <p:transition spd="slow">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284288"/>
          <a:ext cx="8229600" cy="239268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a:txBody>
                    <a:bodyPr/>
                    <a:lstStyle/>
                    <a:p>
                      <a:pPr algn="ctr"/>
                      <a:r>
                        <a:rPr lang="en-US" dirty="0" smtClean="0"/>
                        <a:t>Word</a:t>
                      </a:r>
                      <a:r>
                        <a:rPr lang="en-US" baseline="0" dirty="0" smtClean="0"/>
                        <a:t> Pair</a:t>
                      </a:r>
                      <a:endParaRPr lang="en-US" dirty="0"/>
                    </a:p>
                  </a:txBody>
                  <a:tcPr/>
                </a:tc>
                <a:tc>
                  <a:txBody>
                    <a:bodyPr/>
                    <a:lstStyle/>
                    <a:p>
                      <a:pPr algn="ctr"/>
                      <a:r>
                        <a:rPr lang="en-US" dirty="0" smtClean="0"/>
                        <a:t>Same</a:t>
                      </a:r>
                      <a:endParaRPr lang="en-US" dirty="0"/>
                    </a:p>
                  </a:txBody>
                  <a:tcPr/>
                </a:tc>
                <a:tc>
                  <a:txBody>
                    <a:bodyPr/>
                    <a:lstStyle/>
                    <a:p>
                      <a:pPr algn="ctr"/>
                      <a:r>
                        <a:rPr lang="en-US" dirty="0" smtClean="0"/>
                        <a:t>Opposite</a:t>
                      </a:r>
                      <a:endParaRPr lang="en-US" dirty="0"/>
                    </a:p>
                  </a:txBody>
                  <a:tcPr/>
                </a:tc>
                <a:tc>
                  <a:txBody>
                    <a:bodyPr/>
                    <a:lstStyle/>
                    <a:p>
                      <a:pPr algn="ctr"/>
                      <a:r>
                        <a:rPr lang="en-US" dirty="0" smtClean="0"/>
                        <a:t>Go Together</a:t>
                      </a:r>
                      <a:endParaRPr lang="en-US" dirty="0"/>
                    </a:p>
                  </a:txBody>
                  <a:tcPr/>
                </a:tc>
                <a:tc>
                  <a:txBody>
                    <a:bodyPr/>
                    <a:lstStyle/>
                    <a:p>
                      <a:pPr algn="ctr"/>
                      <a:r>
                        <a:rPr lang="en-US" dirty="0" smtClean="0"/>
                        <a:t>No Relation</a:t>
                      </a:r>
                      <a:endParaRPr lang="en-US" dirty="0"/>
                    </a:p>
                  </a:txBody>
                  <a:tcPr/>
                </a:tc>
              </a:tr>
              <a:tr h="370840">
                <a:tc>
                  <a:txBody>
                    <a:bodyPr/>
                    <a:lstStyle/>
                    <a:p>
                      <a:r>
                        <a:rPr lang="en-US" dirty="0" smtClean="0"/>
                        <a:t>admire/like</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disappointed</a:t>
                      </a:r>
                    </a:p>
                    <a:p>
                      <a:r>
                        <a:rPr lang="en-US" dirty="0" smtClean="0"/>
                        <a:t>/glad</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coward/kind</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solidFill>
                            <a:schemeClr val="tx1"/>
                          </a:solidFill>
                        </a:rPr>
                        <a:t>v</a:t>
                      </a:r>
                      <a:r>
                        <a:rPr lang="en-US" dirty="0" smtClean="0"/>
                        <a:t>illain/</a:t>
                      </a:r>
                    </a:p>
                    <a:p>
                      <a:r>
                        <a:rPr lang="en-US" dirty="0" smtClean="0"/>
                        <a:t>accomplice</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3" name="Title 2"/>
          <p:cNvSpPr>
            <a:spLocks noGrp="1"/>
          </p:cNvSpPr>
          <p:nvPr>
            <p:ph type="title"/>
          </p:nvPr>
        </p:nvSpPr>
        <p:spPr/>
        <p:txBody>
          <a:bodyPr/>
          <a:lstStyle/>
          <a:p>
            <a:r>
              <a:rPr lang="en-US" dirty="0" smtClean="0"/>
              <a:t>WORD PAIR ANALYSIS</a:t>
            </a:r>
            <a:endParaRPr lang="en-US" dirty="0"/>
          </a:p>
        </p:txBody>
      </p:sp>
    </p:spTree>
  </p:cSld>
  <p:clrMapOvr>
    <a:masterClrMapping/>
  </p:clrMapOvr>
  <p:transition spd="slow">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284288"/>
            <a:ext cx="8763000" cy="3922712"/>
          </a:xfrm>
        </p:spPr>
        <p:txBody>
          <a:bodyPr/>
          <a:lstStyle/>
          <a:p>
            <a:pPr>
              <a:buNone/>
            </a:pPr>
            <a:r>
              <a:rPr lang="en-US" dirty="0" smtClean="0"/>
              <a:t>UNIQUE      EXTRAORDINARY</a:t>
            </a:r>
          </a:p>
          <a:p>
            <a:pPr>
              <a:buNone/>
            </a:pPr>
            <a:r>
              <a:rPr lang="en-US" dirty="0" smtClean="0"/>
              <a:t>MONOTONOUS       PECULIAR</a:t>
            </a:r>
          </a:p>
          <a:p>
            <a:pPr>
              <a:buNone/>
            </a:pPr>
            <a:endParaRPr lang="en-US" dirty="0" smtClean="0"/>
          </a:p>
          <a:p>
            <a:r>
              <a:rPr lang="en-US" i="1" dirty="0" smtClean="0"/>
              <a:t>“There’s nothing like it in the world!”</a:t>
            </a:r>
          </a:p>
          <a:p>
            <a:r>
              <a:rPr lang="en-US" i="1" dirty="0" smtClean="0"/>
              <a:t>“It’s fantastic! Better than I could have imagined!”</a:t>
            </a:r>
          </a:p>
          <a:p>
            <a:r>
              <a:rPr lang="en-US" i="1" dirty="0" smtClean="0"/>
              <a:t>“That was a weird one.”</a:t>
            </a:r>
          </a:p>
          <a:p>
            <a:r>
              <a:rPr lang="en-US" i="1" dirty="0" smtClean="0"/>
              <a:t>“It went on and on, the same thing over and over.”</a:t>
            </a:r>
            <a:endParaRPr lang="en-US" i="1" dirty="0"/>
          </a:p>
        </p:txBody>
      </p:sp>
      <p:sp>
        <p:nvSpPr>
          <p:cNvPr id="3" name="Title 2"/>
          <p:cNvSpPr>
            <a:spLocks noGrp="1"/>
          </p:cNvSpPr>
          <p:nvPr>
            <p:ph type="title"/>
          </p:nvPr>
        </p:nvSpPr>
        <p:spPr/>
        <p:txBody>
          <a:bodyPr/>
          <a:lstStyle/>
          <a:p>
            <a:r>
              <a:rPr lang="en-US" dirty="0" smtClean="0"/>
              <a:t>OVERHEARD CONVERSATIONS</a:t>
            </a:r>
            <a:endParaRPr lang="en-US" dirty="0"/>
          </a:p>
        </p:txBody>
      </p:sp>
    </p:spTree>
  </p:cSld>
  <p:clrMapOvr>
    <a:masterClrMapping/>
  </p:clrMapOvr>
  <p:transition spd="slow">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84288"/>
            <a:ext cx="8991600" cy="3922712"/>
          </a:xfrm>
        </p:spPr>
        <p:txBody>
          <a:bodyPr/>
          <a:lstStyle/>
          <a:p>
            <a:pPr marL="623887" indent="-514350">
              <a:buFont typeface="+mj-lt"/>
              <a:buAutoNum type="arabicPeriod"/>
            </a:pPr>
            <a:r>
              <a:rPr lang="en-US" dirty="0" smtClean="0"/>
              <a:t>Asking, “</a:t>
            </a:r>
            <a:r>
              <a:rPr lang="en-US" i="1" dirty="0" smtClean="0"/>
              <a:t>Does anybody know what _____ means?”</a:t>
            </a:r>
          </a:p>
          <a:p>
            <a:pPr marL="623887" indent="-514350">
              <a:buFont typeface="+mj-lt"/>
              <a:buAutoNum type="arabicPeriod"/>
            </a:pPr>
            <a:r>
              <a:rPr lang="en-US" dirty="0" smtClean="0"/>
              <a:t>Having students look it up in a typical dictionary.</a:t>
            </a:r>
          </a:p>
          <a:p>
            <a:pPr marL="623887" indent="-514350">
              <a:buFont typeface="+mj-lt"/>
              <a:buAutoNum type="arabicPeriod"/>
            </a:pPr>
            <a:r>
              <a:rPr lang="en-US" dirty="0" smtClean="0"/>
              <a:t>Having students use the word in a sentence after #2.</a:t>
            </a:r>
          </a:p>
          <a:p>
            <a:pPr marL="623887" indent="-514350">
              <a:buFont typeface="+mj-lt"/>
              <a:buAutoNum type="arabicPeriod"/>
            </a:pPr>
            <a:r>
              <a:rPr lang="en-US" dirty="0" smtClean="0"/>
              <a:t>Copying each word several times.</a:t>
            </a:r>
          </a:p>
          <a:p>
            <a:pPr marL="623887" indent="-514350">
              <a:buFont typeface="+mj-lt"/>
              <a:buAutoNum type="arabicPeriod"/>
            </a:pPr>
            <a:r>
              <a:rPr lang="en-US" dirty="0" smtClean="0"/>
              <a:t>Word searches, fill in the blank, etc. – no deep processing</a:t>
            </a:r>
          </a:p>
          <a:p>
            <a:pPr marL="623887" indent="-514350">
              <a:buFont typeface="+mj-lt"/>
              <a:buAutoNum type="arabicPeriod"/>
            </a:pPr>
            <a:r>
              <a:rPr lang="en-US" dirty="0" smtClean="0"/>
              <a:t>Rote memorization without context</a:t>
            </a:r>
          </a:p>
          <a:p>
            <a:pPr marL="623887" indent="-514350">
              <a:buFont typeface="+mj-lt"/>
              <a:buAutoNum type="arabicPeriod"/>
            </a:pPr>
            <a:r>
              <a:rPr lang="en-US" dirty="0" smtClean="0"/>
              <a:t>Incidental (vs. intentional) teaching of words</a:t>
            </a:r>
            <a:endParaRPr lang="en-US" dirty="0"/>
          </a:p>
        </p:txBody>
      </p:sp>
      <p:sp>
        <p:nvSpPr>
          <p:cNvPr id="3" name="Title 2"/>
          <p:cNvSpPr>
            <a:spLocks noGrp="1"/>
          </p:cNvSpPr>
          <p:nvPr>
            <p:ph type="title"/>
          </p:nvPr>
        </p:nvSpPr>
        <p:spPr/>
        <p:txBody>
          <a:bodyPr/>
          <a:lstStyle/>
          <a:p>
            <a:r>
              <a:rPr lang="en-US" dirty="0" smtClean="0"/>
              <a:t>LESS EFFECTIVE STRATEGIES</a:t>
            </a:r>
            <a:endParaRPr lang="en-US" dirty="0"/>
          </a:p>
        </p:txBody>
      </p:sp>
    </p:spTree>
  </p:cSld>
  <p:clrMapOvr>
    <a:masterClrMapping/>
  </p:clrMapOvr>
  <p:transition spd="slow">
    <p:rand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38124"/>
            <a:ext cx="8229600" cy="4714875"/>
          </a:xfrm>
        </p:spPr>
        <p:txBody>
          <a:bodyPr/>
          <a:lstStyle/>
          <a:p>
            <a:r>
              <a:rPr lang="en-US" dirty="0" err="1" smtClean="0"/>
              <a:t>Edsel</a:t>
            </a:r>
            <a:r>
              <a:rPr lang="en-US" dirty="0" smtClean="0"/>
              <a:t> </a:t>
            </a:r>
            <a:r>
              <a:rPr lang="en-US" dirty="0" err="1" smtClean="0"/>
              <a:t>McFarlan</a:t>
            </a:r>
            <a:r>
              <a:rPr lang="en-US" dirty="0" smtClean="0"/>
              <a:t>…….</a:t>
            </a:r>
            <a:endParaRPr lang="en-US" dirty="0"/>
          </a:p>
        </p:txBody>
      </p:sp>
    </p:spTree>
  </p:cSld>
  <p:clrMapOvr>
    <a:masterClrMapping/>
  </p:clrMapOvr>
  <p:transition spd="slow">
    <p:rand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28600" y="1518921"/>
            <a:ext cx="8229600" cy="2214879"/>
          </a:xfrm>
        </p:spPr>
        <p:txBody>
          <a:bodyPr/>
          <a:lstStyle/>
          <a:p>
            <a:pPr eaLnBrk="1" hangingPunct="1">
              <a:defRPr/>
            </a:pPr>
            <a:r>
              <a:rPr lang="en-US" dirty="0" smtClean="0"/>
              <a:t>A walk through your handouts</a:t>
            </a:r>
            <a:endParaRPr lang="en-US" dirty="0"/>
          </a:p>
        </p:txBody>
      </p:sp>
    </p:spTree>
  </p:cSld>
  <p:clrMapOvr>
    <a:masterClrMapping/>
  </p:clrMapOvr>
  <p:transition spd="slow">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9" name="Rectangle 5"/>
          <p:cNvSpPr>
            <a:spLocks noChangeArrowheads="1"/>
          </p:cNvSpPr>
          <p:nvPr/>
        </p:nvSpPr>
        <p:spPr bwMode="auto">
          <a:xfrm>
            <a:off x="611189" y="685800"/>
            <a:ext cx="7921625" cy="1295400"/>
          </a:xfrm>
          <a:prstGeom prst="rect">
            <a:avLst/>
          </a:prstGeom>
          <a:noFill/>
          <a:ln w="9525">
            <a:noFill/>
            <a:miter lim="800000"/>
            <a:headEnd/>
            <a:tailEnd/>
          </a:ln>
        </p:spPr>
        <p:txBody>
          <a:bodyPr/>
          <a:lstStyle/>
          <a:p>
            <a:pPr marL="342900" indent="-342900">
              <a:lnSpc>
                <a:spcPct val="90000"/>
              </a:lnSpc>
              <a:spcBef>
                <a:spcPct val="20000"/>
              </a:spcBef>
            </a:pPr>
            <a:r>
              <a:rPr lang="en-US" sz="2800">
                <a:latin typeface="Lucida Sans" pitchFamily="34" charset="0"/>
              </a:rPr>
              <a:t>First-grade children from higher SES groups knew twice as many words as lower SES children. </a:t>
            </a:r>
            <a:r>
              <a:rPr lang="en-US" sz="2000">
                <a:latin typeface="Lucida Sans" pitchFamily="34" charset="0"/>
              </a:rPr>
              <a:t>(Graves &amp; Slater, 1987)</a:t>
            </a:r>
          </a:p>
          <a:p>
            <a:pPr marL="342900" indent="-342900">
              <a:lnSpc>
                <a:spcPct val="90000"/>
              </a:lnSpc>
              <a:spcBef>
                <a:spcPct val="20000"/>
              </a:spcBef>
            </a:pPr>
            <a:endParaRPr lang="en-US" sz="2800"/>
          </a:p>
          <a:p>
            <a:pPr marL="342900" indent="-342900">
              <a:lnSpc>
                <a:spcPct val="90000"/>
              </a:lnSpc>
              <a:spcBef>
                <a:spcPct val="20000"/>
              </a:spcBef>
            </a:pPr>
            <a:endParaRPr lang="en-US" sz="2800"/>
          </a:p>
          <a:p>
            <a:pPr marL="342900" indent="-342900">
              <a:lnSpc>
                <a:spcPct val="90000"/>
              </a:lnSpc>
              <a:spcBef>
                <a:spcPct val="20000"/>
              </a:spcBef>
            </a:pPr>
            <a:endParaRPr lang="en-US" sz="2800"/>
          </a:p>
          <a:p>
            <a:pPr marL="342900" indent="-342900">
              <a:lnSpc>
                <a:spcPct val="90000"/>
              </a:lnSpc>
              <a:spcBef>
                <a:spcPct val="20000"/>
              </a:spcBef>
            </a:pPr>
            <a:endParaRPr lang="en-US" sz="2800"/>
          </a:p>
        </p:txBody>
      </p:sp>
      <p:sp>
        <p:nvSpPr>
          <p:cNvPr id="11270" name="Rectangle 6"/>
          <p:cNvSpPr>
            <a:spLocks noChangeArrowheads="1"/>
          </p:cNvSpPr>
          <p:nvPr/>
        </p:nvSpPr>
        <p:spPr bwMode="auto">
          <a:xfrm>
            <a:off x="762000" y="2362200"/>
            <a:ext cx="7620000" cy="3124200"/>
          </a:xfrm>
          <a:prstGeom prst="rect">
            <a:avLst/>
          </a:prstGeom>
          <a:noFill/>
          <a:ln w="9525">
            <a:noFill/>
            <a:miter lim="800000"/>
            <a:headEnd/>
            <a:tailEnd/>
          </a:ln>
        </p:spPr>
        <p:txBody>
          <a:bodyPr/>
          <a:lstStyle/>
          <a:p>
            <a:pPr marL="342900" indent="-342900">
              <a:lnSpc>
                <a:spcPct val="90000"/>
              </a:lnSpc>
              <a:spcBef>
                <a:spcPct val="20000"/>
              </a:spcBef>
            </a:pPr>
            <a:r>
              <a:rPr lang="en-US" sz="2800">
                <a:latin typeface="Lucida Sans" pitchFamily="34" charset="0"/>
              </a:rPr>
              <a:t>3-year-olds from professional families use more extensive vocabulary than parents in low income families. </a:t>
            </a:r>
          </a:p>
          <a:p>
            <a:pPr marL="342900" indent="-342900">
              <a:lnSpc>
                <a:spcPct val="90000"/>
              </a:lnSpc>
              <a:spcBef>
                <a:spcPct val="20000"/>
              </a:spcBef>
            </a:pPr>
            <a:r>
              <a:rPr lang="en-US" sz="2800"/>
              <a:t>   </a:t>
            </a:r>
            <a:r>
              <a:rPr lang="en-US" sz="2000"/>
              <a:t>(</a:t>
            </a:r>
            <a:r>
              <a:rPr lang="en-US" sz="2000">
                <a:latin typeface="Lucida Sans" pitchFamily="34" charset="0"/>
              </a:rPr>
              <a:t>Hart, B. &amp; Risley, T.R. </a:t>
            </a:r>
            <a:r>
              <a:rPr lang="en-US" sz="2000" i="1">
                <a:latin typeface="Lucida Sans" pitchFamily="34" charset="0"/>
              </a:rPr>
              <a:t>Meaningful Differences in the Everyday Experience of Young American Children, 1995.)</a:t>
            </a:r>
            <a:endParaRPr lang="en-US" sz="2000">
              <a:latin typeface="Lucida Sans"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1269"/>
                                        </p:tgtEl>
                                        <p:attrNameLst>
                                          <p:attrName>style.visibility</p:attrName>
                                        </p:attrNameLst>
                                      </p:cBhvr>
                                      <p:to>
                                        <p:strVal val="visible"/>
                                      </p:to>
                                    </p:set>
                                    <p:animEffect transition="in" filter="slide(fromBottom)">
                                      <p:cBhvr>
                                        <p:cTn id="7" dur="500"/>
                                        <p:tgtEl>
                                          <p:spTgt spid="1126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1270"/>
                                        </p:tgtEl>
                                        <p:attrNameLst>
                                          <p:attrName>style.visibility</p:attrName>
                                        </p:attrNameLst>
                                      </p:cBhvr>
                                      <p:to>
                                        <p:strVal val="visible"/>
                                      </p:to>
                                    </p:set>
                                    <p:animEffect transition="in" filter="slide(fromBottom)">
                                      <p:cBhvr>
                                        <p:cTn id="12" dur="500"/>
                                        <p:tgtEl>
                                          <p:spTgt spid="11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autoUpdateAnimBg="0"/>
      <p:bldP spid="11270" grpId="0"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ctrTitle"/>
          </p:nvPr>
        </p:nvSpPr>
        <p:spPr>
          <a:xfrm>
            <a:off x="685800" y="685801"/>
            <a:ext cx="7239000" cy="4038600"/>
          </a:xfrm>
        </p:spPr>
        <p:txBody>
          <a:bodyPr>
            <a:normAutofit/>
          </a:bodyPr>
          <a:lstStyle/>
          <a:p>
            <a:pPr eaLnBrk="1" fontAlgn="auto" hangingPunct="1">
              <a:spcAft>
                <a:spcPts val="0"/>
              </a:spcAft>
              <a:defRPr/>
            </a:pPr>
            <a:r>
              <a:rPr lang="en-US" dirty="0" smtClean="0"/>
              <a:t>Break out session….</a:t>
            </a:r>
            <a:br>
              <a:rPr lang="en-US" dirty="0" smtClean="0"/>
            </a:br>
            <a:r>
              <a:rPr lang="en-US" dirty="0" smtClean="0"/>
              <a:t>Medallion materials</a:t>
            </a:r>
            <a:br>
              <a:rPr lang="en-US" dirty="0" smtClean="0"/>
            </a:br>
            <a:r>
              <a:rPr lang="en-US" dirty="0" smtClean="0"/>
              <a:t>Modeling</a:t>
            </a:r>
            <a:br>
              <a:rPr lang="en-US" dirty="0" smtClean="0"/>
            </a:br>
            <a:r>
              <a:rPr lang="en-US" dirty="0" smtClean="0"/>
              <a:t>Idea Sharing</a:t>
            </a:r>
            <a:br>
              <a:rPr lang="en-US" dirty="0" smtClean="0"/>
            </a:br>
            <a:r>
              <a:rPr lang="en-US" dirty="0" smtClean="0"/>
              <a:t>Practice</a:t>
            </a:r>
            <a:endParaRPr lang="en-US" dirty="0"/>
          </a:p>
        </p:txBody>
      </p:sp>
    </p:spTree>
  </p:cSld>
  <p:clrMapOvr>
    <a:masterClrMapping/>
  </p:clrMapOvr>
  <p:transition spd="slow">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38021"/>
            <a:ext cx="8229600" cy="1285980"/>
          </a:xfrm>
        </p:spPr>
        <p:txBody>
          <a:bodyPr/>
          <a:lstStyle/>
          <a:p>
            <a:pPr eaLnBrk="1" fontAlgn="auto" hangingPunct="1">
              <a:spcAft>
                <a:spcPts val="0"/>
              </a:spcAft>
              <a:defRPr/>
            </a:pPr>
            <a:r>
              <a:rPr lang="en-US" dirty="0" smtClean="0"/>
              <a:t>HART AND RISLEY RESEARCH</a:t>
            </a:r>
            <a:endParaRPr lang="en-US" dirty="0"/>
          </a:p>
        </p:txBody>
      </p:sp>
      <p:sp>
        <p:nvSpPr>
          <p:cNvPr id="4" name="Content Placeholder 3"/>
          <p:cNvSpPr>
            <a:spLocks noGrp="1"/>
          </p:cNvSpPr>
          <p:nvPr>
            <p:ph idx="1"/>
          </p:nvPr>
        </p:nvSpPr>
        <p:spPr>
          <a:xfrm>
            <a:off x="457200" y="1295400"/>
            <a:ext cx="8229600" cy="3911600"/>
          </a:xfrm>
        </p:spPr>
        <p:txBody>
          <a:bodyPr>
            <a:normAutofit fontScale="92500"/>
          </a:bodyPr>
          <a:lstStyle/>
          <a:p>
            <a:pPr marL="365760" indent="-256032" eaLnBrk="1" fontAlgn="auto" hangingPunct="1">
              <a:spcAft>
                <a:spcPts val="0"/>
              </a:spcAft>
              <a:buFont typeface="Wingdings 3"/>
              <a:buChar char=""/>
              <a:defRPr/>
            </a:pPr>
            <a:r>
              <a:rPr lang="en-US" sz="2800" dirty="0" smtClean="0"/>
              <a:t>Over a 2.5 year period, these researchers recorded naturally occurring conversations in the homes of professional, working class, and welfare families with young children. There was a difference of almost 300 words spoken per hour between professional and welfare parents. The professional families' children at age 3 actually had a larger recorded vocabulary than the welfare families' parents.. </a:t>
            </a:r>
          </a:p>
          <a:p>
            <a:pPr marL="365760" indent="-256032" eaLnBrk="1" fontAlgn="auto" hangingPunct="1">
              <a:spcAft>
                <a:spcPts val="0"/>
              </a:spcAft>
              <a:buFont typeface="Wingdings 3"/>
              <a:buChar char=""/>
              <a:defRPr/>
            </a:pPr>
            <a:endParaRPr lang="en-US" dirty="0"/>
          </a:p>
        </p:txBody>
      </p:sp>
    </p:spTree>
  </p:cSld>
  <p:clrMapOvr>
    <a:masterClrMapping/>
  </p:clrMapOvr>
  <p:transition spd="slow">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457200" y="1600200"/>
            <a:ext cx="8229600" cy="3606800"/>
          </a:xfrm>
        </p:spPr>
        <p:txBody>
          <a:bodyPr/>
          <a:lstStyle/>
          <a:p>
            <a:pPr lvl="1" eaLnBrk="1" hangingPunct="1">
              <a:buFont typeface="Verdana" pitchFamily="34" charset="0"/>
              <a:buNone/>
            </a:pPr>
            <a:r>
              <a:rPr lang="en-US" sz="3300" smtClean="0">
                <a:latin typeface="Lucida Sans" pitchFamily="34" charset="0"/>
              </a:rPr>
              <a:t>Teachers must make effective vocabulary instruction a high priority in the educational system.</a:t>
            </a:r>
          </a:p>
          <a:p>
            <a:pPr lvl="1" eaLnBrk="1" hangingPunct="1">
              <a:buFont typeface="Wingdings" pitchFamily="2" charset="2"/>
              <a:buNone/>
            </a:pPr>
            <a:endParaRPr lang="en-US" smtClean="0">
              <a:latin typeface="Comic Sans MS" pitchFamily="66" charset="0"/>
              <a:hlinkClick r:id="rId2" action="ppaction://hlinkpres?slideindex=49&amp;slidetitle=PowerPoint Presentation"/>
            </a:endParaRPr>
          </a:p>
        </p:txBody>
      </p:sp>
      <p:sp>
        <p:nvSpPr>
          <p:cNvPr id="12290" name="Rectangle 2"/>
          <p:cNvSpPr>
            <a:spLocks noGrp="1" noChangeArrowheads="1"/>
          </p:cNvSpPr>
          <p:nvPr>
            <p:ph type="title"/>
          </p:nvPr>
        </p:nvSpPr>
        <p:spPr>
          <a:xfrm>
            <a:off x="457200" y="1"/>
            <a:ext cx="8229600" cy="1295399"/>
          </a:xfrm>
        </p:spPr>
        <p:txBody>
          <a:bodyPr>
            <a:normAutofit fontScale="90000"/>
          </a:bodyPr>
          <a:lstStyle/>
          <a:p>
            <a:pPr eaLnBrk="1" fontAlgn="auto" hangingPunct="1">
              <a:spcAft>
                <a:spcPts val="0"/>
              </a:spcAft>
              <a:defRPr/>
            </a:pPr>
            <a:r>
              <a:rPr lang="en-US" sz="3600" dirty="0">
                <a:latin typeface="Comic Sans MS" pitchFamily="66" charset="0"/>
              </a:rPr>
              <a:t/>
            </a:r>
            <a:br>
              <a:rPr lang="en-US" sz="3600" dirty="0">
                <a:latin typeface="Comic Sans MS" pitchFamily="66" charset="0"/>
              </a:rPr>
            </a:br>
            <a:r>
              <a:rPr lang="en-US" sz="3600" dirty="0">
                <a:latin typeface="Comic Sans MS" pitchFamily="66" charset="0"/>
              </a:rPr>
              <a:t/>
            </a:r>
            <a:br>
              <a:rPr lang="en-US" sz="3600" dirty="0">
                <a:latin typeface="Comic Sans MS" pitchFamily="66" charset="0"/>
              </a:rPr>
            </a:br>
            <a:r>
              <a:rPr lang="en-US" sz="4900" dirty="0">
                <a:latin typeface="Lucida Sans" pitchFamily="34" charset="0"/>
              </a:rPr>
              <a:t>What can teachers </a:t>
            </a:r>
            <a:r>
              <a:rPr lang="en-US" sz="4900" dirty="0" smtClean="0">
                <a:latin typeface="Lucida Sans" pitchFamily="34" charset="0"/>
              </a:rPr>
              <a:t>do?</a:t>
            </a:r>
            <a:endParaRPr lang="en-US" sz="4900" dirty="0">
              <a:latin typeface="Lucida Sans"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1000" fill="hold"/>
                                        <p:tgtEl>
                                          <p:spTgt spid="12290"/>
                                        </p:tgtEl>
                                        <p:attrNameLst>
                                          <p:attrName>ppt_w</p:attrName>
                                        </p:attrNameLst>
                                      </p:cBhvr>
                                      <p:tavLst>
                                        <p:tav tm="0">
                                          <p:val>
                                            <p:fltVal val="0"/>
                                          </p:val>
                                        </p:tav>
                                        <p:tav tm="100000">
                                          <p:val>
                                            <p:strVal val="#ppt_w"/>
                                          </p:val>
                                        </p:tav>
                                      </p:tavLst>
                                    </p:anim>
                                    <p:anim calcmode="lin" valueType="num">
                                      <p:cBhvr>
                                        <p:cTn id="8" dur="1000" fill="hold"/>
                                        <p:tgtEl>
                                          <p:spTgt spid="12290"/>
                                        </p:tgtEl>
                                        <p:attrNameLst>
                                          <p:attrName>ppt_h</p:attrName>
                                        </p:attrNameLst>
                                      </p:cBhvr>
                                      <p:tavLst>
                                        <p:tav tm="0">
                                          <p:val>
                                            <p:fltVal val="0"/>
                                          </p:val>
                                        </p:tav>
                                        <p:tav tm="100000">
                                          <p:val>
                                            <p:strVal val="#ppt_h"/>
                                          </p:val>
                                        </p:tav>
                                      </p:tavLst>
                                    </p:anim>
                                    <p:anim calcmode="lin" valueType="num">
                                      <p:cBhvr>
                                        <p:cTn id="9" dur="1000" fill="hold"/>
                                        <p:tgtEl>
                                          <p:spTgt spid="1229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229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12291">
                                            <p:txEl>
                                              <p:pRg st="0" end="0"/>
                                            </p:txEl>
                                          </p:spTgt>
                                        </p:tgtEl>
                                        <p:attrNameLst>
                                          <p:attrName>style.visibility</p:attrName>
                                        </p:attrNameLst>
                                      </p:cBhvr>
                                      <p:to>
                                        <p:strVal val="visible"/>
                                      </p:to>
                                    </p:set>
                                    <p:anim calcmode="lin" valueType="num">
                                      <p:cBhvr>
                                        <p:cTn id="15" dur="1000" fill="hold"/>
                                        <p:tgtEl>
                                          <p:spTgt spid="12291">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12291">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12291">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2291">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idx="1"/>
          </p:nvPr>
        </p:nvSpPr>
        <p:spPr>
          <a:xfrm>
            <a:off x="457200" y="1524000"/>
            <a:ext cx="8534400" cy="4114800"/>
          </a:xfrm>
        </p:spPr>
        <p:txBody>
          <a:bodyPr/>
          <a:lstStyle/>
          <a:p>
            <a:pPr lvl="1" eaLnBrk="1" hangingPunct="1">
              <a:lnSpc>
                <a:spcPct val="90000"/>
              </a:lnSpc>
              <a:buFont typeface="Verdana" pitchFamily="34" charset="0"/>
              <a:buNone/>
            </a:pPr>
            <a:r>
              <a:rPr lang="en-US" sz="2800" smtClean="0"/>
              <a:t>Research shows that learning new words in context does occur, but in very small increments.</a:t>
            </a:r>
          </a:p>
          <a:p>
            <a:pPr lvl="1" eaLnBrk="1" hangingPunct="1">
              <a:lnSpc>
                <a:spcPct val="90000"/>
              </a:lnSpc>
              <a:buFont typeface="Verdana" pitchFamily="34" charset="0"/>
              <a:buNone/>
            </a:pPr>
            <a:endParaRPr lang="en-US" sz="2800" smtClean="0"/>
          </a:p>
          <a:p>
            <a:pPr lvl="1" eaLnBrk="1" hangingPunct="1">
              <a:lnSpc>
                <a:spcPct val="90000"/>
              </a:lnSpc>
            </a:pPr>
            <a:r>
              <a:rPr lang="en-US" smtClean="0"/>
              <a:t>Out of 100 unfamiliar words met in reading, 5–15 of them will be learned (Nagy, 1985).</a:t>
            </a:r>
          </a:p>
          <a:p>
            <a:pPr lvl="1" eaLnBrk="1" hangingPunct="1">
              <a:lnSpc>
                <a:spcPct val="90000"/>
              </a:lnSpc>
              <a:buFont typeface="Verdana" pitchFamily="34" charset="0"/>
              <a:buNone/>
            </a:pPr>
            <a:endParaRPr lang="en-US" smtClean="0"/>
          </a:p>
          <a:p>
            <a:pPr lvl="1" eaLnBrk="1" hangingPunct="1">
              <a:lnSpc>
                <a:spcPct val="90000"/>
              </a:lnSpc>
            </a:pPr>
            <a:r>
              <a:rPr lang="en-US" smtClean="0"/>
              <a:t>Students must read widely to encounter lots of words, but students in need of vocabulary instruction do not engage in wide reading </a:t>
            </a:r>
            <a:r>
              <a:rPr lang="en-US" sz="2000" smtClean="0"/>
              <a:t>(Kucan &amp; Beck, 1996).</a:t>
            </a:r>
          </a:p>
        </p:txBody>
      </p:sp>
      <p:sp>
        <p:nvSpPr>
          <p:cNvPr id="14338" name="Rectangle 2"/>
          <p:cNvSpPr>
            <a:spLocks noGrp="1" noChangeArrowheads="1"/>
          </p:cNvSpPr>
          <p:nvPr>
            <p:ph type="title"/>
          </p:nvPr>
        </p:nvSpPr>
        <p:spPr>
          <a:xfrm>
            <a:off x="457200" y="238021"/>
            <a:ext cx="8229600" cy="1285980"/>
          </a:xfrm>
        </p:spPr>
        <p:txBody>
          <a:bodyPr>
            <a:normAutofit fontScale="90000"/>
          </a:bodyPr>
          <a:lstStyle/>
          <a:p>
            <a:pPr eaLnBrk="1" fontAlgn="auto" hangingPunct="1">
              <a:spcAft>
                <a:spcPts val="0"/>
              </a:spcAft>
              <a:buFont typeface="Wingdings" pitchFamily="2" charset="2"/>
              <a:buNone/>
              <a:defRPr/>
            </a:pPr>
            <a:r>
              <a:rPr lang="en-US" sz="4000" dirty="0" smtClean="0"/>
              <a:t>USING THE CONTEXT TO FIGURE OUT MEANINGS OF WORDS</a:t>
            </a:r>
            <a:endParaRPr lang="en-US" sz="4000" dirty="0"/>
          </a:p>
        </p:txBody>
      </p:sp>
    </p:spTree>
  </p:cSld>
  <p:clrMapOvr>
    <a:masterClrMapping/>
  </p:clrMapOvr>
  <p:transition spd="slow">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4191000"/>
          </a:xfrm>
        </p:spPr>
        <p:txBody>
          <a:bodyPr>
            <a:normAutofit/>
          </a:bodyPr>
          <a:lstStyle/>
          <a:p>
            <a:pPr marL="365760" indent="-256032" eaLnBrk="1" fontAlgn="auto" hangingPunct="1">
              <a:spcAft>
                <a:spcPts val="0"/>
              </a:spcAft>
              <a:buFont typeface="Wingdings 3"/>
              <a:buNone/>
              <a:defRPr/>
            </a:pPr>
            <a:endParaRPr lang="en-US" sz="2800" dirty="0" smtClean="0"/>
          </a:p>
          <a:p>
            <a:pPr marL="365760" indent="-256032" eaLnBrk="1" fontAlgn="auto" hangingPunct="1">
              <a:spcAft>
                <a:spcPts val="0"/>
              </a:spcAft>
              <a:buFont typeface="Wingdings 3"/>
              <a:buChar char=""/>
              <a:defRPr/>
            </a:pPr>
            <a:r>
              <a:rPr lang="en-US" sz="2400" dirty="0" smtClean="0">
                <a:latin typeface="+mj-lt"/>
              </a:rPr>
              <a:t>Most authors want to tell a story, not convey the meaning of set words in a story.</a:t>
            </a:r>
          </a:p>
          <a:p>
            <a:pPr marL="365760" indent="-256032" eaLnBrk="1" fontAlgn="auto" hangingPunct="1">
              <a:spcAft>
                <a:spcPts val="0"/>
              </a:spcAft>
              <a:buFont typeface="Wingdings 3"/>
              <a:buChar char=""/>
              <a:defRPr/>
            </a:pPr>
            <a:endParaRPr lang="en-US" sz="2400" dirty="0" smtClean="0">
              <a:latin typeface="+mj-lt"/>
            </a:endParaRPr>
          </a:p>
          <a:p>
            <a:pPr marL="365760" indent="-256032" eaLnBrk="1" fontAlgn="auto" hangingPunct="1">
              <a:spcAft>
                <a:spcPts val="0"/>
              </a:spcAft>
              <a:buFont typeface="Wingdings 3"/>
              <a:buChar char=""/>
              <a:defRPr/>
            </a:pPr>
            <a:r>
              <a:rPr lang="en-US" sz="2400" dirty="0" smtClean="0">
                <a:latin typeface="+mj-lt"/>
              </a:rPr>
              <a:t>Many struggling readers don’t read well enough to effectively get word meanings from context. </a:t>
            </a:r>
          </a:p>
          <a:p>
            <a:pPr marL="365760" indent="-256032" eaLnBrk="1" fontAlgn="auto" hangingPunct="1">
              <a:spcAft>
                <a:spcPts val="0"/>
              </a:spcAft>
              <a:buFont typeface="Wingdings 3"/>
              <a:buNone/>
              <a:defRPr/>
            </a:pPr>
            <a:endParaRPr lang="en-US" sz="2400" dirty="0" smtClean="0"/>
          </a:p>
          <a:p>
            <a:pPr marL="365760" indent="-256032" eaLnBrk="1" fontAlgn="auto" hangingPunct="1">
              <a:spcAft>
                <a:spcPts val="0"/>
              </a:spcAft>
              <a:buFont typeface="Wingdings 3"/>
              <a:buChar char=""/>
              <a:defRPr/>
            </a:pPr>
            <a:r>
              <a:rPr lang="en-US" sz="2400" b="1" dirty="0" smtClean="0"/>
              <a:t>Depending on </a:t>
            </a:r>
            <a:r>
              <a:rPr lang="en-US" sz="2400" dirty="0" smtClean="0"/>
              <a:t>wide reading as a source of vocabulary growth leaves at-risk students with a serious deficit.</a:t>
            </a:r>
          </a:p>
          <a:p>
            <a:pPr marL="365760" indent="-256032" eaLnBrk="1" fontAlgn="auto" hangingPunct="1">
              <a:spcAft>
                <a:spcPts val="0"/>
              </a:spcAft>
              <a:buFont typeface="Wingdings 3"/>
              <a:buChar char=""/>
              <a:defRPr/>
            </a:pPr>
            <a:endParaRPr lang="en-US" sz="2400" dirty="0" smtClean="0"/>
          </a:p>
          <a:p>
            <a:pPr marL="365760" indent="-256032" eaLnBrk="1" fontAlgn="auto" hangingPunct="1">
              <a:spcAft>
                <a:spcPts val="0"/>
              </a:spcAft>
              <a:buFont typeface="Wingdings 3"/>
              <a:buChar char=""/>
              <a:defRPr/>
            </a:pPr>
            <a:endParaRPr lang="en-US" sz="2400" dirty="0" smtClean="0"/>
          </a:p>
          <a:p>
            <a:pPr marL="365760" indent="-256032" eaLnBrk="1" fontAlgn="auto" hangingPunct="1">
              <a:spcAft>
                <a:spcPts val="0"/>
              </a:spcAft>
              <a:buFont typeface="Wingdings 3"/>
              <a:buChar char=""/>
              <a:defRPr/>
            </a:pPr>
            <a:endParaRPr lang="en-US" dirty="0"/>
          </a:p>
        </p:txBody>
      </p:sp>
      <p:sp>
        <p:nvSpPr>
          <p:cNvPr id="3" name="Title 2"/>
          <p:cNvSpPr>
            <a:spLocks noGrp="1"/>
          </p:cNvSpPr>
          <p:nvPr>
            <p:ph type="title"/>
          </p:nvPr>
        </p:nvSpPr>
        <p:spPr>
          <a:xfrm>
            <a:off x="457200" y="238020"/>
            <a:ext cx="8229600" cy="990600"/>
          </a:xfrm>
        </p:spPr>
        <p:txBody>
          <a:bodyPr/>
          <a:lstStyle/>
          <a:p>
            <a:pPr eaLnBrk="1" fontAlgn="auto" hangingPunct="1">
              <a:spcAft>
                <a:spcPts val="0"/>
              </a:spcAft>
              <a:defRPr/>
            </a:pPr>
            <a:r>
              <a:rPr lang="en-US" dirty="0" smtClean="0"/>
              <a:t>THE PROBLEM WITH CONTEXT</a:t>
            </a:r>
            <a:endParaRPr lang="en-US" dirty="0"/>
          </a:p>
        </p:txBody>
      </p:sp>
    </p:spTree>
  </p:cSld>
  <p:clrMapOvr>
    <a:masterClrMapping/>
  </p:clrMapOvr>
  <p:transition spd="slow">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Content Placeholder 8"/>
          <p:cNvSpPr>
            <a:spLocks noGrp="1"/>
          </p:cNvSpPr>
          <p:nvPr>
            <p:ph idx="1"/>
          </p:nvPr>
        </p:nvSpPr>
        <p:spPr>
          <a:xfrm>
            <a:off x="457200" y="457200"/>
            <a:ext cx="8229600" cy="4749800"/>
          </a:xfrm>
        </p:spPr>
        <p:txBody>
          <a:bodyPr/>
          <a:lstStyle/>
          <a:p>
            <a:pPr eaLnBrk="1" hangingPunct="1">
              <a:buFont typeface="Wingdings 3" pitchFamily="18" charset="2"/>
              <a:buNone/>
            </a:pPr>
            <a:r>
              <a:rPr lang="en-US" sz="2400" dirty="0" smtClean="0">
                <a:latin typeface="Lucida Sans" pitchFamily="34" charset="0"/>
              </a:rPr>
              <a:t>Research shows that students learn 3-20     </a:t>
            </a:r>
            <a:br>
              <a:rPr lang="en-US" sz="2400" dirty="0" smtClean="0">
                <a:latin typeface="Lucida Sans" pitchFamily="34" charset="0"/>
              </a:rPr>
            </a:br>
            <a:r>
              <a:rPr lang="en-US" sz="2400" dirty="0" smtClean="0">
                <a:latin typeface="Lucida Sans" pitchFamily="34" charset="0"/>
              </a:rPr>
              <a:t>words a day for an average of 7 words per day.</a:t>
            </a:r>
          </a:p>
          <a:p>
            <a:pPr eaLnBrk="1" hangingPunct="1">
              <a:buFont typeface="Wingdings 3" pitchFamily="18" charset="2"/>
              <a:buNone/>
            </a:pPr>
            <a:r>
              <a:rPr lang="en-US" sz="2400" dirty="0" smtClean="0">
                <a:latin typeface="Lucida Sans" pitchFamily="34" charset="0"/>
              </a:rPr>
              <a:t>	At-risk students are learning less than 1-2 words per day or none at all.</a:t>
            </a:r>
          </a:p>
          <a:p>
            <a:pPr eaLnBrk="1" hangingPunct="1">
              <a:buFont typeface="Wingdings 3" pitchFamily="18" charset="2"/>
              <a:buNone/>
            </a:pPr>
            <a:endParaRPr lang="en-US" sz="2400" dirty="0" smtClean="0">
              <a:latin typeface="Lucida Sans" pitchFamily="34" charset="0"/>
            </a:endParaRPr>
          </a:p>
          <a:p>
            <a:pPr eaLnBrk="1" hangingPunct="1"/>
            <a:r>
              <a:rPr lang="en-US" sz="2400" dirty="0" smtClean="0">
                <a:latin typeface="Lucida Sans" pitchFamily="34" charset="0"/>
              </a:rPr>
              <a:t>But there are too many words in the English language to teach!</a:t>
            </a:r>
          </a:p>
          <a:p>
            <a:pPr eaLnBrk="1" hangingPunct="1">
              <a:buNone/>
            </a:pPr>
            <a:endParaRPr lang="en-US" sz="2400" dirty="0" smtClean="0">
              <a:latin typeface="Lucida Sans" pitchFamily="34" charset="0"/>
            </a:endParaRPr>
          </a:p>
          <a:p>
            <a:pPr eaLnBrk="1" hangingPunct="1"/>
            <a:r>
              <a:rPr lang="en-US" sz="2400" dirty="0" smtClean="0"/>
              <a:t>Not all words call for attention (Beck,2001).</a:t>
            </a:r>
          </a:p>
          <a:p>
            <a:pPr eaLnBrk="1" hangingPunct="1"/>
            <a:endParaRPr lang="en-US" sz="2400" dirty="0" smtClean="0"/>
          </a:p>
          <a:p>
            <a:pPr eaLnBrk="1" hangingPunct="1"/>
            <a:r>
              <a:rPr lang="en-US" sz="2400" dirty="0" smtClean="0"/>
              <a:t>Beck suggests teaching 400 words per year.</a:t>
            </a:r>
          </a:p>
          <a:p>
            <a:pPr eaLnBrk="1" hangingPunct="1"/>
            <a:endParaRPr lang="en-US" sz="2000" dirty="0" smtClean="0"/>
          </a:p>
          <a:p>
            <a:pPr eaLnBrk="1" hangingPunct="1"/>
            <a:endParaRPr lang="en-US" sz="2400" dirty="0" smtClean="0">
              <a:latin typeface="Lucida Sans" pitchFamily="34" charset="0"/>
            </a:endParaRPr>
          </a:p>
          <a:p>
            <a:pPr eaLnBrk="1" hangingPunct="1"/>
            <a:endParaRPr lang="en-US" sz="2400" dirty="0" smtClean="0">
              <a:latin typeface="Lucida Sans" pitchFamily="34" charset="0"/>
            </a:endParaRPr>
          </a:p>
          <a:p>
            <a:pPr eaLnBrk="1" hangingPunct="1">
              <a:buFont typeface="Wingdings 3" pitchFamily="18" charset="2"/>
              <a:buNone/>
            </a:pPr>
            <a:endParaRPr lang="en-US" dirty="0" smtClean="0"/>
          </a:p>
        </p:txBody>
      </p:sp>
    </p:spTree>
  </p:cSld>
  <p:clrMapOvr>
    <a:masterClrMapping/>
  </p:clrMapOvr>
  <p:transition spd="slow">
    <p:rand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590</TotalTime>
  <Words>1588</Words>
  <Application>Microsoft Office PowerPoint</Application>
  <PresentationFormat>Custom</PresentationFormat>
  <Paragraphs>204</Paragraphs>
  <Slides>40</Slides>
  <Notes>1</Notes>
  <HiddenSlides>0</HiddenSlides>
  <MMClips>0</MMClips>
  <ScaleCrop>false</ScaleCrop>
  <HeadingPairs>
    <vt:vector size="6" baseType="variant">
      <vt:variant>
        <vt:lpstr>Theme</vt:lpstr>
      </vt:variant>
      <vt:variant>
        <vt:i4>1</vt:i4>
      </vt:variant>
      <vt:variant>
        <vt:lpstr>Slide Titles</vt:lpstr>
      </vt:variant>
      <vt:variant>
        <vt:i4>40</vt:i4>
      </vt:variant>
      <vt:variant>
        <vt:lpstr>Custom Shows</vt:lpstr>
      </vt:variant>
      <vt:variant>
        <vt:i4>1</vt:i4>
      </vt:variant>
    </vt:vector>
  </HeadingPairs>
  <TitlesOfParts>
    <vt:vector size="42" baseType="lpstr">
      <vt:lpstr>Concourse</vt:lpstr>
      <vt:lpstr>VOCABULARY  DEVELOPMENT</vt:lpstr>
      <vt:lpstr>The Bottom Line…</vt:lpstr>
      <vt:lpstr>The issue…</vt:lpstr>
      <vt:lpstr>Slide 4</vt:lpstr>
      <vt:lpstr>HART AND RISLEY RESEARCH</vt:lpstr>
      <vt:lpstr>  What can teachers do?</vt:lpstr>
      <vt:lpstr>USING THE CONTEXT TO FIGURE OUT MEANINGS OF WORDS</vt:lpstr>
      <vt:lpstr>THE PROBLEM WITH CONTEXT</vt:lpstr>
      <vt:lpstr>Slide 9</vt:lpstr>
      <vt:lpstr>Three Tiers of  Vocabulary Words</vt:lpstr>
      <vt:lpstr>Tier One Words</vt:lpstr>
      <vt:lpstr>Tier Three Words</vt:lpstr>
      <vt:lpstr>Tier Two Words</vt:lpstr>
      <vt:lpstr>Teacher Activity</vt:lpstr>
      <vt:lpstr>Tier Two Words Practice</vt:lpstr>
      <vt:lpstr>What Makes a Word Inappropriate for Instruction?</vt:lpstr>
      <vt:lpstr>The operative principle for effective vocabulary instruction</vt:lpstr>
      <vt:lpstr>USING READ-ALOUDS (Trade Books) FOR VOCABULARY INSTRUCTION (K-2)  </vt:lpstr>
      <vt:lpstr>INSTRUCTIONAL SEQUENCE FOR READ-ALOUDS </vt:lpstr>
      <vt:lpstr> INSTRUCTION IN LATER GRADES</vt:lpstr>
      <vt:lpstr>FIVE STEP PROCESS   (Marzano, R. Classroom  Instruction That Works, 2001)</vt:lpstr>
      <vt:lpstr>FREQUENCY </vt:lpstr>
      <vt:lpstr>RICHNESS</vt:lpstr>
      <vt:lpstr>RICHNESS (cont.)</vt:lpstr>
      <vt:lpstr>STUDENTS’ USE OF WORDS</vt:lpstr>
      <vt:lpstr>WHAT ABOUT ENGLISH LEARNERS?</vt:lpstr>
      <vt:lpstr>OTHER IDEAS</vt:lpstr>
      <vt:lpstr>WORD WIZARD</vt:lpstr>
      <vt:lpstr>WORD ASSOCIATIONS</vt:lpstr>
      <vt:lpstr>For example,</vt:lpstr>
      <vt:lpstr>HAVE YOU EVER…?</vt:lpstr>
      <vt:lpstr>APPLAUSE, APPLAUSE!</vt:lpstr>
      <vt:lpstr>IDEA COMPLETIONS</vt:lpstr>
      <vt:lpstr>YES/NO-WHY?</vt:lpstr>
      <vt:lpstr>WORD PAIR ANALYSIS</vt:lpstr>
      <vt:lpstr>OVERHEARD CONVERSATIONS</vt:lpstr>
      <vt:lpstr>LESS EFFECTIVE STRATEGIES</vt:lpstr>
      <vt:lpstr>Edsel McFarlan…….</vt:lpstr>
      <vt:lpstr>A walk through your handouts</vt:lpstr>
      <vt:lpstr>Break out session…. Medallion materials Modeling Idea Sharing Practice</vt:lpstr>
      <vt:lpstr>Custom Show 1</vt:lpstr>
    </vt:vector>
  </TitlesOfParts>
  <Company>IUSD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VOCABULARY INSTRUCTION</dc:title>
  <dc:creator>IUSD</dc:creator>
  <cp:lastModifiedBy>User</cp:lastModifiedBy>
  <cp:revision>53</cp:revision>
  <dcterms:created xsi:type="dcterms:W3CDTF">2006-02-28T16:57:32Z</dcterms:created>
  <dcterms:modified xsi:type="dcterms:W3CDTF">2011-02-09T21:57:04Z</dcterms:modified>
</cp:coreProperties>
</file>